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7">
  <p:sldMasterIdLst>
    <p:sldMasterId id="2147483720" r:id="rId1"/>
    <p:sldMasterId id="2147483734" r:id="rId2"/>
  </p:sldMasterIdLst>
  <p:notesMasterIdLst>
    <p:notesMasterId r:id="rId38"/>
  </p:notesMasterIdLst>
  <p:handoutMasterIdLst>
    <p:handoutMasterId r:id="rId39"/>
  </p:handoutMasterIdLst>
  <p:sldIdLst>
    <p:sldId id="347" r:id="rId3"/>
    <p:sldId id="266" r:id="rId4"/>
    <p:sldId id="350" r:id="rId5"/>
    <p:sldId id="349" r:id="rId6"/>
    <p:sldId id="276" r:id="rId7"/>
    <p:sldId id="263" r:id="rId8"/>
    <p:sldId id="262" r:id="rId9"/>
    <p:sldId id="261" r:id="rId10"/>
    <p:sldId id="351" r:id="rId11"/>
    <p:sldId id="352" r:id="rId12"/>
    <p:sldId id="265" r:id="rId13"/>
    <p:sldId id="353" r:id="rId14"/>
    <p:sldId id="354" r:id="rId15"/>
    <p:sldId id="356" r:id="rId16"/>
    <p:sldId id="267" r:id="rId17"/>
    <p:sldId id="355" r:id="rId18"/>
    <p:sldId id="357" r:id="rId19"/>
    <p:sldId id="358" r:id="rId20"/>
    <p:sldId id="368" r:id="rId21"/>
    <p:sldId id="369" r:id="rId22"/>
    <p:sldId id="370" r:id="rId23"/>
    <p:sldId id="359" r:id="rId24"/>
    <p:sldId id="345" r:id="rId25"/>
    <p:sldId id="360" r:id="rId26"/>
    <p:sldId id="361" r:id="rId27"/>
    <p:sldId id="362" r:id="rId28"/>
    <p:sldId id="363" r:id="rId29"/>
    <p:sldId id="364" r:id="rId30"/>
    <p:sldId id="365" r:id="rId31"/>
    <p:sldId id="272" r:id="rId32"/>
    <p:sldId id="337" r:id="rId33"/>
    <p:sldId id="366" r:id="rId34"/>
    <p:sldId id="367" r:id="rId35"/>
    <p:sldId id="346" r:id="rId36"/>
    <p:sldId id="259"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E6ECD52-F948-4CF8-81F3-2F59F4160E4F}">
          <p14:sldIdLst>
            <p14:sldId id="347"/>
            <p14:sldId id="266"/>
            <p14:sldId id="350"/>
            <p14:sldId id="349"/>
            <p14:sldId id="276"/>
            <p14:sldId id="263"/>
            <p14:sldId id="262"/>
            <p14:sldId id="261"/>
            <p14:sldId id="351"/>
            <p14:sldId id="352"/>
            <p14:sldId id="265"/>
            <p14:sldId id="353"/>
            <p14:sldId id="354"/>
            <p14:sldId id="356"/>
            <p14:sldId id="267"/>
            <p14:sldId id="355"/>
            <p14:sldId id="357"/>
            <p14:sldId id="358"/>
            <p14:sldId id="368"/>
            <p14:sldId id="369"/>
            <p14:sldId id="370"/>
            <p14:sldId id="359"/>
            <p14:sldId id="345"/>
            <p14:sldId id="360"/>
            <p14:sldId id="361"/>
            <p14:sldId id="362"/>
            <p14:sldId id="363"/>
            <p14:sldId id="364"/>
            <p14:sldId id="365"/>
            <p14:sldId id="272"/>
            <p14:sldId id="337"/>
            <p14:sldId id="366"/>
            <p14:sldId id="367"/>
            <p14:sldId id="346"/>
          </p14:sldIdLst>
        </p14:section>
        <p14:section name="Untitled Section" id="{13003391-7751-45FC-85AF-667C765CC2C7}">
          <p14:sldIdLst>
            <p14:sldId id="25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F0C0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handoutMaster" Target="handoutMasters/handout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60" cy="498056"/>
          </a:xfrm>
          <a:prstGeom prst="rect">
            <a:avLst/>
          </a:prstGeom>
        </p:spPr>
        <p:txBody>
          <a:bodyPr vert="horz" lIns="95563" tIns="47781" rIns="95563" bIns="47781" rtlCol="0"/>
          <a:lstStyle>
            <a:lvl1pPr algn="l">
              <a:defRPr sz="1300"/>
            </a:lvl1pPr>
          </a:lstStyle>
          <a:p>
            <a:endParaRPr lang="en-GB"/>
          </a:p>
        </p:txBody>
      </p:sp>
      <p:sp>
        <p:nvSpPr>
          <p:cNvPr id="3" name="Date Placeholder 2"/>
          <p:cNvSpPr>
            <a:spLocks noGrp="1"/>
          </p:cNvSpPr>
          <p:nvPr>
            <p:ph type="dt" sz="quarter" idx="1"/>
          </p:nvPr>
        </p:nvSpPr>
        <p:spPr>
          <a:xfrm>
            <a:off x="3850443" y="0"/>
            <a:ext cx="2945660" cy="498056"/>
          </a:xfrm>
          <a:prstGeom prst="rect">
            <a:avLst/>
          </a:prstGeom>
        </p:spPr>
        <p:txBody>
          <a:bodyPr vert="horz" lIns="95563" tIns="47781" rIns="95563" bIns="47781" rtlCol="0"/>
          <a:lstStyle>
            <a:lvl1pPr algn="r">
              <a:defRPr sz="1300"/>
            </a:lvl1pPr>
          </a:lstStyle>
          <a:p>
            <a:fld id="{98D7945C-9E17-4BA8-9FA7-F277BA873CD7}" type="datetimeFigureOut">
              <a:rPr lang="en-GB" smtClean="0"/>
              <a:t>04/12/2023</a:t>
            </a:fld>
            <a:endParaRPr lang="en-GB"/>
          </a:p>
        </p:txBody>
      </p:sp>
      <p:sp>
        <p:nvSpPr>
          <p:cNvPr id="4" name="Footer Placeholder 3"/>
          <p:cNvSpPr>
            <a:spLocks noGrp="1"/>
          </p:cNvSpPr>
          <p:nvPr>
            <p:ph type="ftr" sz="quarter" idx="2"/>
          </p:nvPr>
        </p:nvSpPr>
        <p:spPr>
          <a:xfrm>
            <a:off x="0" y="9428584"/>
            <a:ext cx="2945660" cy="498054"/>
          </a:xfrm>
          <a:prstGeom prst="rect">
            <a:avLst/>
          </a:prstGeom>
        </p:spPr>
        <p:txBody>
          <a:bodyPr vert="horz" lIns="95563" tIns="47781" rIns="95563" bIns="47781" rtlCol="0" anchor="b"/>
          <a:lstStyle>
            <a:lvl1pPr algn="l">
              <a:defRPr sz="1300"/>
            </a:lvl1pPr>
          </a:lstStyle>
          <a:p>
            <a:endParaRPr lang="en-GB"/>
          </a:p>
        </p:txBody>
      </p:sp>
      <p:sp>
        <p:nvSpPr>
          <p:cNvPr id="5" name="Slide Number Placeholder 4"/>
          <p:cNvSpPr>
            <a:spLocks noGrp="1"/>
          </p:cNvSpPr>
          <p:nvPr>
            <p:ph type="sldNum" sz="quarter" idx="3"/>
          </p:nvPr>
        </p:nvSpPr>
        <p:spPr>
          <a:xfrm>
            <a:off x="3850443" y="9428584"/>
            <a:ext cx="2945660" cy="498054"/>
          </a:xfrm>
          <a:prstGeom prst="rect">
            <a:avLst/>
          </a:prstGeom>
        </p:spPr>
        <p:txBody>
          <a:bodyPr vert="horz" lIns="95563" tIns="47781" rIns="95563" bIns="47781" rtlCol="0" anchor="b"/>
          <a:lstStyle>
            <a:lvl1pPr algn="r">
              <a:defRPr sz="1300"/>
            </a:lvl1pPr>
          </a:lstStyle>
          <a:p>
            <a:fld id="{1370F0F5-6BF3-4F51-9A9B-19DFEF02C3C3}" type="slidenum">
              <a:rPr lang="en-GB" smtClean="0"/>
              <a:t>‹#›</a:t>
            </a:fld>
            <a:endParaRPr lang="en-GB"/>
          </a:p>
        </p:txBody>
      </p:sp>
    </p:spTree>
    <p:extLst>
      <p:ext uri="{BB962C8B-B14F-4D97-AF65-F5344CB8AC3E}">
        <p14:creationId xmlns:p14="http://schemas.microsoft.com/office/powerpoint/2010/main" val="2820296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60" cy="496332"/>
          </a:xfrm>
          <a:prstGeom prst="rect">
            <a:avLst/>
          </a:prstGeom>
        </p:spPr>
        <p:txBody>
          <a:bodyPr vert="horz" lIns="95563" tIns="47781" rIns="95563" bIns="47781" rtlCol="0"/>
          <a:lstStyle>
            <a:lvl1pPr algn="l">
              <a:defRPr sz="1300"/>
            </a:lvl1pPr>
          </a:lstStyle>
          <a:p>
            <a:endParaRPr lang="en-GB"/>
          </a:p>
        </p:txBody>
      </p:sp>
      <p:sp>
        <p:nvSpPr>
          <p:cNvPr id="3" name="Date Placeholder 2"/>
          <p:cNvSpPr>
            <a:spLocks noGrp="1"/>
          </p:cNvSpPr>
          <p:nvPr>
            <p:ph type="dt" idx="1"/>
          </p:nvPr>
        </p:nvSpPr>
        <p:spPr>
          <a:xfrm>
            <a:off x="3850443" y="0"/>
            <a:ext cx="2945660" cy="496332"/>
          </a:xfrm>
          <a:prstGeom prst="rect">
            <a:avLst/>
          </a:prstGeom>
        </p:spPr>
        <p:txBody>
          <a:bodyPr vert="horz" lIns="95563" tIns="47781" rIns="95563" bIns="47781" rtlCol="0"/>
          <a:lstStyle>
            <a:lvl1pPr algn="r">
              <a:defRPr sz="1300"/>
            </a:lvl1pPr>
          </a:lstStyle>
          <a:p>
            <a:fld id="{852563AB-9159-4B18-8C8C-119F0DDFA2EB}" type="datetimeFigureOut">
              <a:rPr lang="en-GB" smtClean="0"/>
              <a:t>04/12/2023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5563" tIns="47781" rIns="95563" bIns="47781" rtlCol="0" anchor="ctr"/>
          <a:lstStyle/>
          <a:p>
            <a:endParaRPr lang="en-GB"/>
          </a:p>
        </p:txBody>
      </p:sp>
      <p:sp>
        <p:nvSpPr>
          <p:cNvPr id="5" name="Notes Placeholder 4"/>
          <p:cNvSpPr>
            <a:spLocks noGrp="1"/>
          </p:cNvSpPr>
          <p:nvPr>
            <p:ph type="body" sz="quarter" idx="3"/>
          </p:nvPr>
        </p:nvSpPr>
        <p:spPr>
          <a:xfrm>
            <a:off x="679768" y="4715154"/>
            <a:ext cx="5438140" cy="4466987"/>
          </a:xfrm>
          <a:prstGeom prst="rect">
            <a:avLst/>
          </a:prstGeom>
        </p:spPr>
        <p:txBody>
          <a:bodyPr vert="horz" lIns="95563" tIns="47781" rIns="95563" bIns="4778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60" cy="496332"/>
          </a:xfrm>
          <a:prstGeom prst="rect">
            <a:avLst/>
          </a:prstGeom>
        </p:spPr>
        <p:txBody>
          <a:bodyPr vert="horz" lIns="95563" tIns="47781" rIns="95563" bIns="47781" rtlCol="0" anchor="b"/>
          <a:lstStyle>
            <a:lvl1pPr algn="l">
              <a:defRPr sz="1300"/>
            </a:lvl1pPr>
          </a:lstStyle>
          <a:p>
            <a:endParaRPr lang="en-GB"/>
          </a:p>
        </p:txBody>
      </p:sp>
      <p:sp>
        <p:nvSpPr>
          <p:cNvPr id="7" name="Slide Number Placeholder 6"/>
          <p:cNvSpPr>
            <a:spLocks noGrp="1"/>
          </p:cNvSpPr>
          <p:nvPr>
            <p:ph type="sldNum" sz="quarter" idx="5"/>
          </p:nvPr>
        </p:nvSpPr>
        <p:spPr>
          <a:xfrm>
            <a:off x="3850443" y="9428583"/>
            <a:ext cx="2945660" cy="496332"/>
          </a:xfrm>
          <a:prstGeom prst="rect">
            <a:avLst/>
          </a:prstGeom>
        </p:spPr>
        <p:txBody>
          <a:bodyPr vert="horz" lIns="95563" tIns="47781" rIns="95563" bIns="47781" rtlCol="0" anchor="b"/>
          <a:lstStyle>
            <a:lvl1pPr algn="r">
              <a:defRPr sz="1300"/>
            </a:lvl1pPr>
          </a:lstStyle>
          <a:p>
            <a:fld id="{FA7BACAB-AB87-4A8B-8A6F-3D4FDBF217A4}" type="slidenum">
              <a:rPr lang="en-GB" smtClean="0"/>
              <a:t>‹#›</a:t>
            </a:fld>
            <a:endParaRPr lang="en-GB"/>
          </a:p>
        </p:txBody>
      </p:sp>
    </p:spTree>
    <p:extLst>
      <p:ext uri="{BB962C8B-B14F-4D97-AF65-F5344CB8AC3E}">
        <p14:creationId xmlns:p14="http://schemas.microsoft.com/office/powerpoint/2010/main" val="185978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43B0CB-F7E3-436A-B613-30B74CF8B608}" type="slidenum">
              <a:rPr lang="en-GB" smtClean="0"/>
              <a:t>4</a:t>
            </a:fld>
            <a:endParaRPr lang="en-GB"/>
          </a:p>
        </p:txBody>
      </p:sp>
    </p:spTree>
    <p:extLst>
      <p:ext uri="{BB962C8B-B14F-4D97-AF65-F5344CB8AC3E}">
        <p14:creationId xmlns:p14="http://schemas.microsoft.com/office/powerpoint/2010/main" val="699418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A7BACAB-AB87-4A8B-8A6F-3D4FDBF217A4}" type="slidenum">
              <a:rPr lang="en-GB" smtClean="0"/>
              <a:t>7</a:t>
            </a:fld>
            <a:endParaRPr lang="en-GB"/>
          </a:p>
        </p:txBody>
      </p:sp>
    </p:spTree>
    <p:extLst>
      <p:ext uri="{BB962C8B-B14F-4D97-AF65-F5344CB8AC3E}">
        <p14:creationId xmlns:p14="http://schemas.microsoft.com/office/powerpoint/2010/main" val="3077680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A7BACAB-AB87-4A8B-8A6F-3D4FDBF217A4}" type="slidenum">
              <a:rPr lang="en-GB" smtClean="0"/>
              <a:t>8</a:t>
            </a:fld>
            <a:endParaRPr lang="en-GB"/>
          </a:p>
        </p:txBody>
      </p:sp>
    </p:spTree>
    <p:extLst>
      <p:ext uri="{BB962C8B-B14F-4D97-AF65-F5344CB8AC3E}">
        <p14:creationId xmlns:p14="http://schemas.microsoft.com/office/powerpoint/2010/main" val="30776801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43B0CB-F7E3-436A-B613-30B74CF8B608}" type="slidenum">
              <a:rPr lang="en-GB" smtClean="0"/>
              <a:t>11</a:t>
            </a:fld>
            <a:endParaRPr lang="en-GB"/>
          </a:p>
        </p:txBody>
      </p:sp>
    </p:spTree>
    <p:extLst>
      <p:ext uri="{BB962C8B-B14F-4D97-AF65-F5344CB8AC3E}">
        <p14:creationId xmlns:p14="http://schemas.microsoft.com/office/powerpoint/2010/main" val="8016667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43B0CB-F7E3-436A-B613-30B74CF8B608}" type="slidenum">
              <a:rPr lang="en-GB" smtClean="0"/>
              <a:t>14</a:t>
            </a:fld>
            <a:endParaRPr lang="en-GB"/>
          </a:p>
        </p:txBody>
      </p:sp>
    </p:spTree>
    <p:extLst>
      <p:ext uri="{BB962C8B-B14F-4D97-AF65-F5344CB8AC3E}">
        <p14:creationId xmlns:p14="http://schemas.microsoft.com/office/powerpoint/2010/main" val="1019969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143B0CB-F7E3-436A-B613-30B74CF8B608}" type="slidenum">
              <a:rPr lang="en-GB" smtClean="0"/>
              <a:t>15</a:t>
            </a:fld>
            <a:endParaRPr lang="en-GB"/>
          </a:p>
        </p:txBody>
      </p:sp>
    </p:spTree>
    <p:extLst>
      <p:ext uri="{BB962C8B-B14F-4D97-AF65-F5344CB8AC3E}">
        <p14:creationId xmlns:p14="http://schemas.microsoft.com/office/powerpoint/2010/main" val="643971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They show how numbers join together, and how they break down into component parts. When used in Year 1, number bonds forge the number sense needed for early primary students to move to addition and subtraction. As students progress, number bonds become an essential mental problem-solving strategy. They will be able to see that numbers can be split into component parts, which will help them with adding or subtracting larger numbers.</a:t>
            </a:r>
            <a:endParaRPr lang="en-GB" dirty="0"/>
          </a:p>
        </p:txBody>
      </p:sp>
      <p:sp>
        <p:nvSpPr>
          <p:cNvPr id="4" name="Slide Number Placeholder 3"/>
          <p:cNvSpPr>
            <a:spLocks noGrp="1"/>
          </p:cNvSpPr>
          <p:nvPr>
            <p:ph type="sldNum" sz="quarter" idx="5"/>
          </p:nvPr>
        </p:nvSpPr>
        <p:spPr/>
        <p:txBody>
          <a:bodyPr/>
          <a:lstStyle/>
          <a:p>
            <a:fld id="{FA7BACAB-AB87-4A8B-8A6F-3D4FDBF217A4}" type="slidenum">
              <a:rPr lang="en-GB" smtClean="0"/>
              <a:t>20</a:t>
            </a:fld>
            <a:endParaRPr lang="en-GB"/>
          </a:p>
        </p:txBody>
      </p:sp>
    </p:spTree>
    <p:extLst>
      <p:ext uri="{BB962C8B-B14F-4D97-AF65-F5344CB8AC3E}">
        <p14:creationId xmlns:p14="http://schemas.microsoft.com/office/powerpoint/2010/main" val="1209645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143B0CB-F7E3-436A-B613-30B74CF8B60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4563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C407F3F-E7D2-4983-B8B4-FFB9ED27F028}"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2016549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407F3F-E7D2-4983-B8B4-FFB9ED27F028}"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2692038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407F3F-E7D2-4983-B8B4-FFB9ED27F028}"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29361682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C407F3F-E7D2-4983-B8B4-FFB9ED27F028}" type="datetimeFigureOut">
              <a:rPr lang="en-GB" smtClean="0"/>
              <a:t>04/12/2023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2748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C407F3F-E7D2-4983-B8B4-FFB9ED27F028}" type="datetimeFigureOut">
              <a:rPr lang="en-GB" smtClean="0"/>
              <a:t>04/12/2023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252039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C407F3F-E7D2-4983-B8B4-FFB9ED27F028}" type="datetimeFigureOut">
              <a:rPr lang="en-GB" smtClean="0"/>
              <a:t>04/12/2023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17926688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407F3F-E7D2-4983-B8B4-FFB9ED27F028}" type="datetimeFigureOut">
              <a:rPr lang="en-GB" smtClean="0"/>
              <a:t>04/12/2023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301740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407F3F-E7D2-4983-B8B4-FFB9ED27F028}" type="datetimeFigureOut">
              <a:rPr lang="en-GB" smtClean="0"/>
              <a:t>04/12/2023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32512149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407F3F-E7D2-4983-B8B4-FFB9ED27F028}" type="datetimeFigureOut">
              <a:rPr lang="en-GB" smtClean="0"/>
              <a:t>04/12/2023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2874866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407F3F-E7D2-4983-B8B4-FFB9ED27F028}"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211213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407F3F-E7D2-4983-B8B4-FFB9ED27F028}" type="datetimeFigureOut">
              <a:rPr lang="en-GB" smtClean="0"/>
              <a:t>04/12/2023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8800D6E-1C69-478B-ADE3-62256E00C2A7}" type="slidenum">
              <a:rPr lang="en-GB" smtClean="0"/>
              <a:t>‹#›</a:t>
            </a:fld>
            <a:endParaRPr lang="en-GB"/>
          </a:p>
        </p:txBody>
      </p:sp>
    </p:spTree>
    <p:extLst>
      <p:ext uri="{BB962C8B-B14F-4D97-AF65-F5344CB8AC3E}">
        <p14:creationId xmlns:p14="http://schemas.microsoft.com/office/powerpoint/2010/main" val="14022005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1" y="485775"/>
            <a:ext cx="6130925"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2205039"/>
            <a:ext cx="4038600" cy="3921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2205039"/>
            <a:ext cx="4038600" cy="3921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7D5B0E84-B46D-4316-A78A-BD6273031265}"/>
              </a:ext>
            </a:extLst>
          </p:cNvPr>
          <p:cNvSpPr>
            <a:spLocks noGrp="1"/>
          </p:cNvSpPr>
          <p:nvPr>
            <p:ph type="dt" sz="half" idx="10"/>
          </p:nvPr>
        </p:nvSpPr>
        <p:spPr/>
        <p:txBody>
          <a:bodyPr/>
          <a:lstStyle>
            <a:lvl1pPr>
              <a:defRPr/>
            </a:lvl1pPr>
          </a:lstStyle>
          <a:p>
            <a:pPr>
              <a:defRPr/>
            </a:pPr>
            <a:fld id="{EFEDBC57-3E57-455D-BDCB-9A2607206F01}" type="datetime1">
              <a:rPr lang="en-GB"/>
              <a:pPr>
                <a:defRPr/>
              </a:pPr>
              <a:t>04/12/2023</a:t>
            </a:fld>
            <a:endParaRPr lang="en-GB"/>
          </a:p>
        </p:txBody>
      </p:sp>
      <p:sp>
        <p:nvSpPr>
          <p:cNvPr id="6" name="Footer Placeholder 4">
            <a:extLst>
              <a:ext uri="{FF2B5EF4-FFF2-40B4-BE49-F238E27FC236}">
                <a16:creationId xmlns:a16="http://schemas.microsoft.com/office/drawing/2014/main" id="{4FFCEE8A-879B-432E-B820-57A2509EFFB1}"/>
              </a:ext>
            </a:extLst>
          </p:cNvPr>
          <p:cNvSpPr>
            <a:spLocks noGrp="1"/>
          </p:cNvSpPr>
          <p:nvPr>
            <p:ph type="ftr" sz="quarter" idx="11"/>
          </p:nvPr>
        </p:nvSpPr>
        <p:spPr>
          <a:xfrm>
            <a:off x="3124200" y="6356352"/>
            <a:ext cx="2895600" cy="365125"/>
          </a:xfrm>
          <a:prstGeom prst="rect">
            <a:avLst/>
          </a:prstGeom>
        </p:spPr>
        <p:txBody>
          <a:bodyPr/>
          <a:lstStyle>
            <a:lvl1pPr>
              <a:defRPr>
                <a:latin typeface="Arial" charset="0"/>
              </a:defRPr>
            </a:lvl1pPr>
          </a:lstStyle>
          <a:p>
            <a:pPr>
              <a:defRPr/>
            </a:pPr>
            <a:endParaRPr lang="en-GB"/>
          </a:p>
        </p:txBody>
      </p:sp>
      <p:sp>
        <p:nvSpPr>
          <p:cNvPr id="7" name="Slide Number Placeholder 5">
            <a:extLst>
              <a:ext uri="{FF2B5EF4-FFF2-40B4-BE49-F238E27FC236}">
                <a16:creationId xmlns:a16="http://schemas.microsoft.com/office/drawing/2014/main" id="{EF2DCD71-1DE3-4837-8497-D43CEACFBF36}"/>
              </a:ext>
            </a:extLst>
          </p:cNvPr>
          <p:cNvSpPr>
            <a:spLocks noGrp="1"/>
          </p:cNvSpPr>
          <p:nvPr>
            <p:ph type="sldNum" sz="quarter" idx="12"/>
          </p:nvPr>
        </p:nvSpPr>
        <p:spPr/>
        <p:txBody>
          <a:bodyPr/>
          <a:lstStyle>
            <a:lvl1pPr>
              <a:defRPr/>
            </a:lvl1pPr>
          </a:lstStyle>
          <a:p>
            <a:fld id="{865522F8-58A3-4FE5-9CB9-FFA168EDBC43}" type="slidenum">
              <a:rPr lang="en-GB" altLang="en-US"/>
              <a:pPr/>
              <a:t>‹#›</a:t>
            </a:fld>
            <a:endParaRPr lang="en-GB" altLang="en-US"/>
          </a:p>
        </p:txBody>
      </p:sp>
    </p:spTree>
    <p:extLst>
      <p:ext uri="{BB962C8B-B14F-4D97-AF65-F5344CB8AC3E}">
        <p14:creationId xmlns:p14="http://schemas.microsoft.com/office/powerpoint/2010/main" val="30752716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514351" y="2063396"/>
            <a:ext cx="7796030"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9097564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useBgFill="1">
        <p:nvSpPr>
          <p:cNvPr id="12" name="Freeform 11"/>
          <p:cNvSpPr/>
          <p:nvPr/>
        </p:nvSpPr>
        <p:spPr>
          <a:xfrm>
            <a:off x="-11907" y="1"/>
            <a:ext cx="8762858"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8"/>
            <a:ext cx="8496943"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1" y="1"/>
            <a:ext cx="6539684"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21350" y="293317"/>
            <a:ext cx="8525337"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668401" y="662656"/>
            <a:ext cx="7316390" cy="2766528"/>
          </a:xfrm>
        </p:spPr>
        <p:txBody>
          <a:bodyPr anchor="b">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rot="21420000">
            <a:off x="737297" y="3505210"/>
            <a:ext cx="7316390" cy="550333"/>
          </a:xfrm>
        </p:spPr>
        <p:txBody>
          <a:bodyPr anchor="t">
            <a:noAutofit/>
          </a:bodyPr>
          <a:lstStyle>
            <a:lvl1pPr marL="0" indent="0" algn="r">
              <a:buNone/>
              <a:defRPr sz="2100">
                <a:solidFill>
                  <a:schemeClr val="bg1">
                    <a:lumMod val="50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3711406" y="4578463"/>
            <a:ext cx="4607740" cy="1163112"/>
          </a:xfrm>
        </p:spPr>
        <p:txBody>
          <a:bodyPr/>
          <a:lstStyle>
            <a:lvl1pPr algn="ctr">
              <a:defRPr sz="4050">
                <a:solidFill>
                  <a:schemeClr val="accent1">
                    <a:lumMod val="50000"/>
                  </a:schemeClr>
                </a:solidFill>
              </a:defRPr>
            </a:lvl1pPr>
          </a:lstStyle>
          <a:p>
            <a:fld id="{F7AFFB9B-9FB8-469E-96F9-4D32314110B6}" type="datetimeFigureOut">
              <a:rPr lang="en-US" dirty="0"/>
              <a:t>12/4/2023</a:t>
            </a:fld>
            <a:endParaRPr lang="en-US" dirty="0"/>
          </a:p>
        </p:txBody>
      </p:sp>
      <p:sp>
        <p:nvSpPr>
          <p:cNvPr id="5" name="Footer Placeholder 4"/>
          <p:cNvSpPr>
            <a:spLocks noGrp="1"/>
          </p:cNvSpPr>
          <p:nvPr>
            <p:ph type="ftr" sz="quarter" idx="11"/>
          </p:nvPr>
        </p:nvSpPr>
        <p:spPr>
          <a:xfrm rot="21420000">
            <a:off x="-4170" y="4883024"/>
            <a:ext cx="3035429" cy="1195538"/>
          </a:xfrm>
        </p:spPr>
        <p:txBody>
          <a:bodyPr vert="horz" lIns="91440" tIns="45720" rIns="91440" bIns="45720" rtlCol="0" anchor="ctr"/>
          <a:lstStyle>
            <a:lvl1pPr algn="r">
              <a:defRPr lang="en-US" sz="4050" dirty="0"/>
            </a:lvl1pPr>
          </a:lstStyle>
          <a:p>
            <a:endParaRPr lang="en-US" dirty="0"/>
          </a:p>
        </p:txBody>
      </p:sp>
      <p:sp>
        <p:nvSpPr>
          <p:cNvPr id="6" name="Slide Number Placeholder 5"/>
          <p:cNvSpPr>
            <a:spLocks noGrp="1"/>
          </p:cNvSpPr>
          <p:nvPr>
            <p:ph type="sldNum" sz="quarter" idx="12"/>
          </p:nvPr>
        </p:nvSpPr>
        <p:spPr>
          <a:xfrm rot="21420000">
            <a:off x="7388818" y="3832648"/>
            <a:ext cx="680390" cy="498470"/>
          </a:xfrm>
        </p:spPr>
        <p:txBody>
          <a:bodyPr/>
          <a:lstStyle>
            <a:lvl1pPr>
              <a:defRPr sz="18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3166039" y="5111356"/>
            <a:ext cx="386540"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5136462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514351" y="2063396"/>
            <a:ext cx="7796030"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7922817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1"/>
            <a:ext cx="7796030" cy="3193487"/>
          </a:xfrm>
        </p:spPr>
        <p:txBody>
          <a:bodyPr anchor="b">
            <a:normAutofit/>
          </a:bodyPr>
          <a:lstStyle>
            <a:lvl1pPr algn="l">
              <a:defRPr sz="4050"/>
            </a:lvl1pPr>
          </a:lstStyle>
          <a:p>
            <a:r>
              <a:rPr lang="en-US"/>
              <a:t>Click to edit Master title style</a:t>
            </a:r>
            <a:endParaRPr lang="en-US" dirty="0"/>
          </a:p>
        </p:txBody>
      </p:sp>
      <p:sp>
        <p:nvSpPr>
          <p:cNvPr id="3" name="Text Placeholder 2"/>
          <p:cNvSpPr>
            <a:spLocks noGrp="1"/>
          </p:cNvSpPr>
          <p:nvPr>
            <p:ph type="body" idx="1"/>
          </p:nvPr>
        </p:nvSpPr>
        <p:spPr>
          <a:xfrm>
            <a:off x="514351" y="3742267"/>
            <a:ext cx="7796030" cy="1639614"/>
          </a:xfrm>
        </p:spPr>
        <p:txBody>
          <a:bodyPr anchor="t">
            <a:normAutofit/>
          </a:bodyPr>
          <a:lstStyle>
            <a:lvl1pPr marL="0" indent="0" algn="l">
              <a:buNone/>
              <a:defRPr sz="1500">
                <a:solidFill>
                  <a:schemeClr val="bg1">
                    <a:lumMod val="50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dirty="0"/>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203311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514351" y="685800"/>
            <a:ext cx="779766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514350" y="2063396"/>
            <a:ext cx="3816536"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4495478" y="2063396"/>
            <a:ext cx="3814904"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2179794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514351" y="685800"/>
            <a:ext cx="7796030"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8767" y="2063396"/>
            <a:ext cx="3642119" cy="679994"/>
          </a:xfrm>
        </p:spPr>
        <p:txBody>
          <a:bodyPr anchor="b">
            <a:noAutofit/>
          </a:bodyPr>
          <a:lstStyle>
            <a:lvl1pPr marL="0" indent="0">
              <a:lnSpc>
                <a:spcPct val="90000"/>
              </a:lnSpc>
              <a:buNone/>
              <a:defRPr sz="195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12" name="Content Placeholder 3"/>
          <p:cNvSpPr>
            <a:spLocks noGrp="1"/>
          </p:cNvSpPr>
          <p:nvPr>
            <p:ph sz="quarter" idx="13"/>
          </p:nvPr>
        </p:nvSpPr>
        <p:spPr>
          <a:xfrm>
            <a:off x="514352" y="2861733"/>
            <a:ext cx="3816534"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644" y="2063396"/>
            <a:ext cx="3648368" cy="679994"/>
          </a:xfrm>
        </p:spPr>
        <p:txBody>
          <a:bodyPr anchor="b">
            <a:noAutofit/>
          </a:bodyPr>
          <a:lstStyle>
            <a:lvl1pPr marL="0" indent="0">
              <a:lnSpc>
                <a:spcPct val="90000"/>
              </a:lnSpc>
              <a:buNone/>
              <a:defRPr sz="195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13" name="Content Placeholder 5"/>
          <p:cNvSpPr>
            <a:spLocks noGrp="1"/>
          </p:cNvSpPr>
          <p:nvPr>
            <p:ph sz="quarter" idx="14"/>
          </p:nvPr>
        </p:nvSpPr>
        <p:spPr>
          <a:xfrm>
            <a:off x="4495477" y="2861733"/>
            <a:ext cx="3816535"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12/4/2023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0575910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12/4/2023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159998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12/4/2023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901863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232" y="685800"/>
            <a:ext cx="3095145" cy="2023252"/>
          </a:xfrm>
        </p:spPr>
        <p:txBody>
          <a:bodyPr anchor="b">
            <a:normAutofit/>
          </a:bodyPr>
          <a:lstStyle>
            <a:lvl1pPr algn="ctr">
              <a:defRPr sz="2700"/>
            </a:lvl1pPr>
          </a:lstStyle>
          <a:p>
            <a:r>
              <a:rPr lang="en-US"/>
              <a:t>Click to edit Master title style</a:t>
            </a:r>
            <a:endParaRPr lang="en-US" dirty="0"/>
          </a:p>
        </p:txBody>
      </p:sp>
      <p:sp>
        <p:nvSpPr>
          <p:cNvPr id="10" name="Content Placeholder 2"/>
          <p:cNvSpPr>
            <a:spLocks noGrp="1"/>
          </p:cNvSpPr>
          <p:nvPr>
            <p:ph sz="quarter" idx="13"/>
          </p:nvPr>
        </p:nvSpPr>
        <p:spPr>
          <a:xfrm>
            <a:off x="3784600" y="685801"/>
            <a:ext cx="4525781"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232" y="2709053"/>
            <a:ext cx="3095146" cy="2665533"/>
          </a:xfrm>
        </p:spPr>
        <p:txBody>
          <a:bodyPr anchor="t">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51513530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4350" y="685800"/>
            <a:ext cx="4758977" cy="2023252"/>
          </a:xfrm>
        </p:spPr>
        <p:txBody>
          <a:bodyPr anchor="b">
            <a:normAutofit/>
          </a:bodyPr>
          <a:lstStyle>
            <a:lvl1pPr algn="ctr">
              <a:defRPr sz="2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11771" y="1"/>
            <a:ext cx="2698610" cy="5071533"/>
          </a:xfrm>
          <a:ln w="57150" cmpd="thinThick">
            <a:solidFill>
              <a:schemeClr val="bg1">
                <a:lumMod val="50000"/>
              </a:schemeClr>
            </a:solidFill>
            <a:miter lim="800000"/>
          </a:ln>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514351" y="2709053"/>
            <a:ext cx="4758976" cy="2362481"/>
          </a:xfrm>
        </p:spPr>
        <p:txBody>
          <a:bodyPr anchor="t">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7732453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4350" y="4106333"/>
            <a:ext cx="7796031" cy="588846"/>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4351" y="685800"/>
            <a:ext cx="7794385" cy="3194903"/>
          </a:xfrm>
          <a:ln w="57150" cmpd="thinThick">
            <a:solidFill>
              <a:schemeClr val="bg1">
                <a:lumMod val="50000"/>
              </a:schemeClr>
            </a:solidFill>
            <a:miter lim="800000"/>
          </a:ln>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icon to add picture</a:t>
            </a:r>
          </a:p>
        </p:txBody>
      </p:sp>
      <p:sp>
        <p:nvSpPr>
          <p:cNvPr id="4" name="Text Placeholder 3"/>
          <p:cNvSpPr>
            <a:spLocks noGrp="1"/>
          </p:cNvSpPr>
          <p:nvPr>
            <p:ph type="body" sz="half" idx="2"/>
          </p:nvPr>
        </p:nvSpPr>
        <p:spPr>
          <a:xfrm>
            <a:off x="514335" y="4702923"/>
            <a:ext cx="7796046" cy="682472"/>
          </a:xfrm>
        </p:spPr>
        <p:txBody>
          <a:bodyPr anchor="t"/>
          <a:lstStyle>
            <a:lvl1pPr marL="0" indent="0" algn="l">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41D2AC3-6A0B-4169-B1EA-E3AE8B351BDD}"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5684017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1"/>
            <a:ext cx="7797677" cy="3194903"/>
          </a:xfrm>
        </p:spPr>
        <p:txBody>
          <a:bodyPr anchor="ctr">
            <a:normAutofit/>
          </a:bodyPr>
          <a:lstStyle>
            <a:lvl1pPr algn="ct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514335" y="4106333"/>
            <a:ext cx="7796047" cy="1273606"/>
          </a:xfrm>
        </p:spPr>
        <p:txBody>
          <a:bodyPr anchor="ctr">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0979735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99" y="685800"/>
            <a:ext cx="7143765" cy="2916704"/>
          </a:xfrm>
        </p:spPr>
        <p:txBody>
          <a:bodyPr anchor="ctr">
            <a:normAutofit/>
          </a:bodyPr>
          <a:lstStyle>
            <a:lvl1pPr algn="ct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162698" y="3610032"/>
            <a:ext cx="6500967" cy="377768"/>
          </a:xfrm>
        </p:spPr>
        <p:txBody>
          <a:bodyPr anchor="t">
            <a:normAutofit/>
          </a:bodyPr>
          <a:lstStyle>
            <a:lvl1pPr marL="0" indent="0" algn="r">
              <a:buNone/>
              <a:defRPr sz="1050">
                <a:solidFill>
                  <a:schemeClr val="tx1">
                    <a:lumMod val="50000"/>
                    <a:lumOff val="5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4" name="Text Placeholder 3"/>
          <p:cNvSpPr>
            <a:spLocks noGrp="1"/>
          </p:cNvSpPr>
          <p:nvPr>
            <p:ph type="body" sz="half" idx="2"/>
          </p:nvPr>
        </p:nvSpPr>
        <p:spPr>
          <a:xfrm>
            <a:off x="514351" y="4106334"/>
            <a:ext cx="7797662" cy="1268252"/>
          </a:xfrm>
        </p:spPr>
        <p:txBody>
          <a:bodyPr anchor="ctr">
            <a:normAutofit/>
          </a:bodyPr>
          <a:lstStyle>
            <a:lvl1pPr marL="0" indent="0" algn="ctr">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AEF5746-5284-4951-9F37-7AE924EDBCB7}"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514351" y="892628"/>
            <a:ext cx="4572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6000" dirty="0">
                <a:solidFill>
                  <a:schemeClr val="tx1"/>
                </a:solidFill>
                <a:effectLst/>
              </a:rPr>
              <a:t>“</a:t>
            </a:r>
          </a:p>
        </p:txBody>
      </p:sp>
      <p:sp>
        <p:nvSpPr>
          <p:cNvPr id="14" name="TextBox 13"/>
          <p:cNvSpPr txBox="1"/>
          <p:nvPr/>
        </p:nvSpPr>
        <p:spPr>
          <a:xfrm>
            <a:off x="7854812" y="2922827"/>
            <a:ext cx="457200" cy="584776"/>
          </a:xfrm>
          <a:prstGeom prst="rect">
            <a:avLst/>
          </a:prstGeom>
        </p:spPr>
        <p:txBody>
          <a:bodyPr vert="horz" lIns="68580" tIns="34290" rIns="68580" bIns="3429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6000" dirty="0">
                <a:solidFill>
                  <a:schemeClr val="tx1"/>
                </a:solidFill>
                <a:effectLst/>
              </a:rPr>
              <a:t>”</a:t>
            </a:r>
          </a:p>
        </p:txBody>
      </p:sp>
    </p:spTree>
    <p:extLst>
      <p:ext uri="{BB962C8B-B14F-4D97-AF65-F5344CB8AC3E}">
        <p14:creationId xmlns:p14="http://schemas.microsoft.com/office/powerpoint/2010/main" val="24943024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14351" y="1723855"/>
            <a:ext cx="7796030" cy="2511835"/>
          </a:xfrm>
        </p:spPr>
        <p:txBody>
          <a:bodyPr anchor="b">
            <a:normAutofit/>
          </a:bodyPr>
          <a:lstStyle>
            <a:lvl1pPr algn="l">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514351" y="4247468"/>
            <a:ext cx="7796030" cy="1140644"/>
          </a:xfrm>
        </p:spPr>
        <p:txBody>
          <a:bodyPr anchor="t">
            <a:normAutofit/>
          </a:bodyPr>
          <a:lstStyle>
            <a:lvl1pPr marL="0" indent="0" algn="l">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2398B29-7265-4A65-A2A4-6703C057B7C1}" type="datetimeFigureOut">
              <a:rPr lang="en-US" dirty="0"/>
              <a:t>12/4/2023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442888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514351" y="685801"/>
            <a:ext cx="7796030"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514352" y="2063395"/>
            <a:ext cx="2482596" cy="576262"/>
          </a:xfrm>
        </p:spPr>
        <p:txBody>
          <a:bodyPr anchor="b">
            <a:noAutofit/>
          </a:bodyPr>
          <a:lstStyle>
            <a:lvl1pPr marL="0" indent="0" algn="ctr">
              <a:lnSpc>
                <a:spcPct val="90000"/>
              </a:lnSpc>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8" name="Text Placeholder 3"/>
          <p:cNvSpPr>
            <a:spLocks noGrp="1"/>
          </p:cNvSpPr>
          <p:nvPr>
            <p:ph type="body" sz="half" idx="15"/>
          </p:nvPr>
        </p:nvSpPr>
        <p:spPr>
          <a:xfrm>
            <a:off x="514352" y="2639658"/>
            <a:ext cx="2482596" cy="2734928"/>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9" name="Text Placeholder 4"/>
          <p:cNvSpPr>
            <a:spLocks noGrp="1"/>
          </p:cNvSpPr>
          <p:nvPr>
            <p:ph type="body" sz="quarter" idx="3"/>
          </p:nvPr>
        </p:nvSpPr>
        <p:spPr>
          <a:xfrm>
            <a:off x="3175967" y="2063395"/>
            <a:ext cx="2482596" cy="576262"/>
          </a:xfrm>
        </p:spPr>
        <p:txBody>
          <a:bodyPr anchor="b">
            <a:noAutofit/>
          </a:bodyPr>
          <a:lstStyle>
            <a:lvl1pPr marL="0" indent="0" algn="ctr">
              <a:lnSpc>
                <a:spcPct val="90000"/>
              </a:lnSpc>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10" name="Text Placeholder 3"/>
          <p:cNvSpPr>
            <a:spLocks noGrp="1"/>
          </p:cNvSpPr>
          <p:nvPr>
            <p:ph type="body" sz="half" idx="16"/>
          </p:nvPr>
        </p:nvSpPr>
        <p:spPr>
          <a:xfrm>
            <a:off x="3175966" y="2639658"/>
            <a:ext cx="2482596" cy="2734928"/>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11" name="Text Placeholder 4"/>
          <p:cNvSpPr>
            <a:spLocks noGrp="1"/>
          </p:cNvSpPr>
          <p:nvPr>
            <p:ph type="body" sz="quarter" idx="13"/>
          </p:nvPr>
        </p:nvSpPr>
        <p:spPr>
          <a:xfrm>
            <a:off x="5827785" y="2063395"/>
            <a:ext cx="2482596" cy="576262"/>
          </a:xfrm>
        </p:spPr>
        <p:txBody>
          <a:bodyPr anchor="b">
            <a:noAutofit/>
          </a:bodyPr>
          <a:lstStyle>
            <a:lvl1pPr marL="0" indent="0" algn="ctr">
              <a:lnSpc>
                <a:spcPct val="90000"/>
              </a:lnSpc>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12" name="Text Placeholder 3"/>
          <p:cNvSpPr>
            <a:spLocks noGrp="1"/>
          </p:cNvSpPr>
          <p:nvPr>
            <p:ph type="body" sz="half" idx="17"/>
          </p:nvPr>
        </p:nvSpPr>
        <p:spPr>
          <a:xfrm>
            <a:off x="5827785" y="2639658"/>
            <a:ext cx="2482596" cy="2734928"/>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12/4/2023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2055741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514351" y="685801"/>
            <a:ext cx="779766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518880" y="3813025"/>
            <a:ext cx="2482596" cy="576262"/>
          </a:xfrm>
        </p:spPr>
        <p:txBody>
          <a:bodyPr anchor="b">
            <a:noAutofit/>
          </a:bodyPr>
          <a:lstStyle>
            <a:lvl1pPr marL="0" indent="0" algn="ctr">
              <a:lnSpc>
                <a:spcPct val="90000"/>
              </a:lnSpc>
              <a:buNone/>
              <a:defRPr sz="165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0" name="Picture Placeholder 2"/>
          <p:cNvSpPr>
            <a:spLocks noGrp="1" noChangeAspect="1"/>
          </p:cNvSpPr>
          <p:nvPr>
            <p:ph type="pic" idx="15"/>
          </p:nvPr>
        </p:nvSpPr>
        <p:spPr>
          <a:xfrm>
            <a:off x="514335" y="2063396"/>
            <a:ext cx="2482596"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dirty="0"/>
              <a:t>Click icon to add picture</a:t>
            </a:r>
          </a:p>
        </p:txBody>
      </p:sp>
      <p:sp>
        <p:nvSpPr>
          <p:cNvPr id="21" name="Text Placeholder 3"/>
          <p:cNvSpPr>
            <a:spLocks noGrp="1"/>
          </p:cNvSpPr>
          <p:nvPr>
            <p:ph type="body" sz="half" idx="18"/>
          </p:nvPr>
        </p:nvSpPr>
        <p:spPr>
          <a:xfrm>
            <a:off x="518880" y="4389288"/>
            <a:ext cx="2482596" cy="985299"/>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22" name="Text Placeholder 4"/>
          <p:cNvSpPr>
            <a:spLocks noGrp="1"/>
          </p:cNvSpPr>
          <p:nvPr>
            <p:ph type="body" sz="quarter" idx="3"/>
          </p:nvPr>
        </p:nvSpPr>
        <p:spPr>
          <a:xfrm>
            <a:off x="3178058" y="3813025"/>
            <a:ext cx="2482596" cy="576262"/>
          </a:xfrm>
        </p:spPr>
        <p:txBody>
          <a:bodyPr anchor="b">
            <a:noAutofit/>
          </a:bodyPr>
          <a:lstStyle>
            <a:lvl1pPr marL="0" indent="0" algn="ctr">
              <a:lnSpc>
                <a:spcPct val="90000"/>
              </a:lnSpc>
              <a:buNone/>
              <a:defRPr sz="165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3" name="Picture Placeholder 2"/>
          <p:cNvSpPr>
            <a:spLocks noGrp="1" noChangeAspect="1"/>
          </p:cNvSpPr>
          <p:nvPr>
            <p:ph type="pic" idx="21"/>
          </p:nvPr>
        </p:nvSpPr>
        <p:spPr>
          <a:xfrm>
            <a:off x="3176999" y="2063396"/>
            <a:ext cx="2482596"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dirty="0"/>
              <a:t>Click icon to add picture</a:t>
            </a:r>
          </a:p>
        </p:txBody>
      </p:sp>
      <p:sp>
        <p:nvSpPr>
          <p:cNvPr id="24" name="Text Placeholder 3"/>
          <p:cNvSpPr>
            <a:spLocks noGrp="1"/>
          </p:cNvSpPr>
          <p:nvPr>
            <p:ph type="body" sz="half" idx="19"/>
          </p:nvPr>
        </p:nvSpPr>
        <p:spPr>
          <a:xfrm>
            <a:off x="3176999" y="4389286"/>
            <a:ext cx="2482596" cy="985300"/>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25" name="Text Placeholder 4"/>
          <p:cNvSpPr>
            <a:spLocks noGrp="1"/>
          </p:cNvSpPr>
          <p:nvPr>
            <p:ph type="body" sz="quarter" idx="13"/>
          </p:nvPr>
        </p:nvSpPr>
        <p:spPr>
          <a:xfrm>
            <a:off x="5826708" y="3813025"/>
            <a:ext cx="2482596" cy="576262"/>
          </a:xfrm>
        </p:spPr>
        <p:txBody>
          <a:bodyPr anchor="b">
            <a:noAutofit/>
          </a:bodyPr>
          <a:lstStyle>
            <a:lvl1pPr marL="0" indent="0" algn="ctr">
              <a:lnSpc>
                <a:spcPct val="90000"/>
              </a:lnSpc>
              <a:buNone/>
              <a:defRPr sz="165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26" name="Picture Placeholder 2"/>
          <p:cNvSpPr>
            <a:spLocks noGrp="1" noChangeAspect="1"/>
          </p:cNvSpPr>
          <p:nvPr>
            <p:ph type="pic" idx="22"/>
          </p:nvPr>
        </p:nvSpPr>
        <p:spPr>
          <a:xfrm>
            <a:off x="5826614" y="2063394"/>
            <a:ext cx="2482596"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dirty="0"/>
              <a:t>Click icon to add picture</a:t>
            </a:r>
          </a:p>
        </p:txBody>
      </p:sp>
      <p:sp>
        <p:nvSpPr>
          <p:cNvPr id="27" name="Text Placeholder 3"/>
          <p:cNvSpPr>
            <a:spLocks noGrp="1"/>
          </p:cNvSpPr>
          <p:nvPr>
            <p:ph type="body" sz="half" idx="20"/>
          </p:nvPr>
        </p:nvSpPr>
        <p:spPr>
          <a:xfrm>
            <a:off x="5826614" y="4389284"/>
            <a:ext cx="2482596" cy="985302"/>
          </a:xfrm>
        </p:spPr>
        <p:txBody>
          <a:bodyPr anchor="t">
            <a:normAutofit/>
          </a:bodyPr>
          <a:lstStyle>
            <a:lvl1pPr marL="0" indent="0" algn="ctr">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3" name="Date Placeholder 2"/>
          <p:cNvSpPr>
            <a:spLocks noGrp="1"/>
          </p:cNvSpPr>
          <p:nvPr>
            <p:ph type="dt" sz="half" idx="10"/>
          </p:nvPr>
        </p:nvSpPr>
        <p:spPr/>
        <p:txBody>
          <a:bodyPr/>
          <a:lstStyle/>
          <a:p>
            <a:fld id="{B27686C4-3AB5-4E0C-86CA-FB108C350AA9}" type="datetimeFigureOut">
              <a:rPr lang="en-US" dirty="0"/>
              <a:t>12/4/2023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684532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514351" y="2063396"/>
            <a:ext cx="7796030" cy="331119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3619311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1896" y="685801"/>
            <a:ext cx="1698485"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514351" y="685801"/>
            <a:ext cx="5928323" cy="4688785"/>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12/4/2023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056604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image" Target="../media/image3.jpg"/><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CC0000"/>
            </a:gs>
            <a:gs pos="0">
              <a:srgbClr val="CC0000"/>
            </a:gs>
            <a:gs pos="32000">
              <a:srgbClr val="F0C0C8"/>
            </a:gs>
            <a:gs pos="100000">
              <a:schemeClr val="bg1"/>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407F3F-E7D2-4983-B8B4-FFB9ED27F028}" type="datetimeFigureOut">
              <a:rPr lang="en-GB" smtClean="0"/>
              <a:t>04/12/2023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800D6E-1C69-478B-ADE3-62256E00C2A7}" type="slidenum">
              <a:rPr lang="en-GB" smtClean="0"/>
              <a:t>‹#›</a:t>
            </a:fld>
            <a:endParaRPr lang="en-GB"/>
          </a:p>
        </p:txBody>
      </p:sp>
    </p:spTree>
    <p:extLst>
      <p:ext uri="{BB962C8B-B14F-4D97-AF65-F5344CB8AC3E}">
        <p14:creationId xmlns:p14="http://schemas.microsoft.com/office/powerpoint/2010/main" val="64918176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0" name="Group 9"/>
          <p:cNvGrpSpPr/>
          <p:nvPr/>
        </p:nvGrpSpPr>
        <p:grpSpPr>
          <a:xfrm>
            <a:off x="-19048" y="1"/>
            <a:ext cx="9004013"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14351" y="685801"/>
            <a:ext cx="779766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4351" y="2063396"/>
            <a:ext cx="7797662" cy="331118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73562" y="5757334"/>
            <a:ext cx="2838450" cy="498470"/>
          </a:xfrm>
          <a:prstGeom prst="rect">
            <a:avLst/>
          </a:prstGeom>
        </p:spPr>
        <p:txBody>
          <a:bodyPr vert="horz" lIns="91440" tIns="45720" rIns="91440" bIns="45720" rtlCol="0" anchor="ctr"/>
          <a:lstStyle>
            <a:lvl1pPr algn="r">
              <a:defRPr sz="2400" cap="all" baseline="0">
                <a:solidFill>
                  <a:schemeClr val="accent1">
                    <a:lumMod val="50000"/>
                  </a:schemeClr>
                </a:solidFill>
              </a:defRPr>
            </a:lvl1pPr>
          </a:lstStyle>
          <a:p>
            <a:fld id="{C35BB1C6-BF8F-4481-8AB2-603A1C8A906A}" type="datetimeFigureOut">
              <a:rPr lang="en-US" dirty="0"/>
              <a:t>12/4/2023</a:t>
            </a:fld>
            <a:endParaRPr lang="en-US" dirty="0"/>
          </a:p>
        </p:txBody>
      </p:sp>
      <p:sp>
        <p:nvSpPr>
          <p:cNvPr id="5" name="Footer Placeholder 4"/>
          <p:cNvSpPr>
            <a:spLocks noGrp="1"/>
          </p:cNvSpPr>
          <p:nvPr>
            <p:ph type="ftr" sz="quarter" idx="3"/>
          </p:nvPr>
        </p:nvSpPr>
        <p:spPr>
          <a:xfrm>
            <a:off x="514351" y="5757334"/>
            <a:ext cx="4124789" cy="498470"/>
          </a:xfrm>
          <a:prstGeom prst="rect">
            <a:avLst/>
          </a:prstGeom>
        </p:spPr>
        <p:txBody>
          <a:bodyPr vert="horz" lIns="91440" tIns="45720" rIns="91440" bIns="45720" rtlCol="0" anchor="ctr"/>
          <a:lstStyle>
            <a:lvl1pPr algn="l">
              <a:defRPr sz="24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4715341" y="5757334"/>
            <a:ext cx="680390" cy="498470"/>
          </a:xfrm>
          <a:prstGeom prst="rect">
            <a:avLst/>
          </a:prstGeom>
        </p:spPr>
        <p:txBody>
          <a:bodyPr vert="horz" lIns="91440" tIns="45720" rIns="91440" bIns="45720" rtlCol="0" anchor="ctr"/>
          <a:lstStyle>
            <a:lvl1pPr algn="ctr">
              <a:defRPr sz="2400" cap="all" baseline="0">
                <a:solidFill>
                  <a:schemeClr val="accent1">
                    <a:lumMod val="50000"/>
                  </a:schemeClr>
                </a:solidFill>
              </a:defRPr>
            </a:lvl1pPr>
          </a:lstStyle>
          <a:p>
            <a:fld id="{6D22F896-40B5-4ADD-8801-0D06FADFA095}" type="slidenum">
              <a:rPr lang="en-US" dirty="0"/>
              <a:pPr/>
              <a:t>‹#›</a:t>
            </a:fld>
            <a:endParaRPr lang="en-US" dirty="0"/>
          </a:p>
        </p:txBody>
      </p:sp>
    </p:spTree>
    <p:extLst>
      <p:ext uri="{BB962C8B-B14F-4D97-AF65-F5344CB8AC3E}">
        <p14:creationId xmlns:p14="http://schemas.microsoft.com/office/powerpoint/2010/main" val="204763272"/>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46" r:id="rId12"/>
    <p:sldLayoutId id="2147483747" r:id="rId13"/>
    <p:sldLayoutId id="2147483748" r:id="rId14"/>
    <p:sldLayoutId id="2147483749" r:id="rId15"/>
    <p:sldLayoutId id="2147483750" r:id="rId16"/>
    <p:sldLayoutId id="2147483751" r:id="rId17"/>
  </p:sldLayoutIdLst>
  <p:hf sldNum="0" hdr="0" ftr="0" dt="0"/>
  <p:txStyles>
    <p:titleStyle>
      <a:lvl1pPr algn="l" defTabSz="685800" rtl="0" eaLnBrk="1" latinLnBrk="0" hangingPunct="1">
        <a:lnSpc>
          <a:spcPct val="90000"/>
        </a:lnSpc>
        <a:spcBef>
          <a:spcPct val="0"/>
        </a:spcBef>
        <a:buNone/>
        <a:defRPr sz="4050" kern="1200" cap="all" baseline="0">
          <a:solidFill>
            <a:schemeClr val="accent1"/>
          </a:solidFill>
          <a:effectLst/>
          <a:latin typeface="+mj-lt"/>
          <a:ea typeface="+mj-ea"/>
          <a:cs typeface="+mj-cs"/>
        </a:defRPr>
      </a:lvl1pPr>
    </p:titleStyle>
    <p:bodyStyle>
      <a:lvl1pPr marL="171450" indent="-171450" algn="l" defTabSz="685800" rtl="0" eaLnBrk="1" latinLnBrk="0" hangingPunct="1">
        <a:lnSpc>
          <a:spcPct val="120000"/>
        </a:lnSpc>
        <a:spcBef>
          <a:spcPts val="750"/>
        </a:spcBef>
        <a:buClr>
          <a:schemeClr val="accent1"/>
        </a:buClr>
        <a:buSzPct val="160000"/>
        <a:buFont typeface="Arial" panose="020B0604020202020204" pitchFamily="34" charset="0"/>
        <a:buChar char="•"/>
        <a:defRPr sz="1500" kern="1200" cap="all" baseline="0">
          <a:solidFill>
            <a:schemeClr val="tx1"/>
          </a:solidFill>
          <a:effectLst/>
          <a:latin typeface="+mn-lt"/>
          <a:ea typeface="+mn-ea"/>
          <a:cs typeface="+mn-cs"/>
        </a:defRPr>
      </a:lvl1pPr>
      <a:lvl2pPr marL="514350" indent="-171450" algn="l" defTabSz="685800" rtl="0" eaLnBrk="1" latinLnBrk="0" hangingPunct="1">
        <a:lnSpc>
          <a:spcPct val="120000"/>
        </a:lnSpc>
        <a:spcBef>
          <a:spcPts val="375"/>
        </a:spcBef>
        <a:buClr>
          <a:schemeClr val="accent1"/>
        </a:buClr>
        <a:buSzPct val="160000"/>
        <a:buFont typeface="Arial" panose="020B0604020202020204" pitchFamily="34" charset="0"/>
        <a:buChar char="•"/>
        <a:defRPr sz="1350" kern="1200" cap="all" baseline="0">
          <a:solidFill>
            <a:schemeClr val="tx1"/>
          </a:solidFill>
          <a:effectLst/>
          <a:latin typeface="+mn-lt"/>
          <a:ea typeface="+mn-ea"/>
          <a:cs typeface="+mn-cs"/>
        </a:defRPr>
      </a:lvl2pPr>
      <a:lvl3pPr marL="857250" indent="-171450" algn="l" defTabSz="685800" rtl="0" eaLnBrk="1" latinLnBrk="0" hangingPunct="1">
        <a:lnSpc>
          <a:spcPct val="120000"/>
        </a:lnSpc>
        <a:spcBef>
          <a:spcPts val="375"/>
        </a:spcBef>
        <a:buClr>
          <a:schemeClr val="accent1"/>
        </a:buClr>
        <a:buSzPct val="160000"/>
        <a:buFont typeface="Arial" panose="020B0604020202020204" pitchFamily="34" charset="0"/>
        <a:buChar char="•"/>
        <a:defRPr sz="1200" kern="1200" cap="all" baseline="0">
          <a:solidFill>
            <a:schemeClr val="tx1"/>
          </a:solidFill>
          <a:effectLst/>
          <a:latin typeface="+mn-lt"/>
          <a:ea typeface="+mn-ea"/>
          <a:cs typeface="+mn-cs"/>
        </a:defRPr>
      </a:lvl3pPr>
      <a:lvl4pPr marL="1200150" indent="-171450" algn="l" defTabSz="685800" rtl="0" eaLnBrk="1" latinLnBrk="0" hangingPunct="1">
        <a:lnSpc>
          <a:spcPct val="120000"/>
        </a:lnSpc>
        <a:spcBef>
          <a:spcPts val="375"/>
        </a:spcBef>
        <a:buClr>
          <a:schemeClr val="accent1"/>
        </a:buClr>
        <a:buSzPct val="160000"/>
        <a:buFont typeface="Arial" panose="020B0604020202020204" pitchFamily="34" charset="0"/>
        <a:buChar char="•"/>
        <a:defRPr sz="1050" kern="1200" cap="all" baseline="0">
          <a:solidFill>
            <a:schemeClr val="tx1"/>
          </a:solidFill>
          <a:effectLst/>
          <a:latin typeface="+mn-lt"/>
          <a:ea typeface="+mn-ea"/>
          <a:cs typeface="+mn-cs"/>
        </a:defRPr>
      </a:lvl4pPr>
      <a:lvl5pPr marL="1543050" indent="-171450" algn="l" defTabSz="685800" rtl="0" eaLnBrk="1" latinLnBrk="0" hangingPunct="1">
        <a:lnSpc>
          <a:spcPct val="120000"/>
        </a:lnSpc>
        <a:spcBef>
          <a:spcPts val="375"/>
        </a:spcBef>
        <a:buClr>
          <a:schemeClr val="accent1"/>
        </a:buClr>
        <a:buSzPct val="160000"/>
        <a:buFont typeface="Arial" panose="020B0604020202020204" pitchFamily="34" charset="0"/>
        <a:buChar char="•"/>
        <a:defRPr sz="1050" kern="1200" cap="all" baseline="0">
          <a:solidFill>
            <a:schemeClr val="tx1"/>
          </a:solidFill>
          <a:effectLst/>
          <a:latin typeface="+mn-lt"/>
          <a:ea typeface="+mn-ea"/>
          <a:cs typeface="+mn-cs"/>
        </a:defRPr>
      </a:lvl5pPr>
      <a:lvl6pPr marL="1885950" indent="-171450" algn="l" defTabSz="685800" rtl="0" eaLnBrk="1" latinLnBrk="0" hangingPunct="1">
        <a:lnSpc>
          <a:spcPct val="120000"/>
        </a:lnSpc>
        <a:spcBef>
          <a:spcPts val="375"/>
        </a:spcBef>
        <a:buClr>
          <a:schemeClr val="accent1"/>
        </a:buClr>
        <a:buSzPct val="160000"/>
        <a:buFont typeface="Arial" panose="020B0604020202020204" pitchFamily="34" charset="0"/>
        <a:buChar char="•"/>
        <a:defRPr sz="1050" kern="1200" cap="all" baseline="0">
          <a:solidFill>
            <a:schemeClr val="tx1"/>
          </a:solidFill>
          <a:effectLst/>
          <a:latin typeface="+mn-lt"/>
          <a:ea typeface="+mn-ea"/>
          <a:cs typeface="+mn-cs"/>
        </a:defRPr>
      </a:lvl6pPr>
      <a:lvl7pPr marL="2228850" indent="-171450" algn="l" defTabSz="685800" rtl="0" eaLnBrk="1" latinLnBrk="0" hangingPunct="1">
        <a:lnSpc>
          <a:spcPct val="120000"/>
        </a:lnSpc>
        <a:spcBef>
          <a:spcPts val="375"/>
        </a:spcBef>
        <a:buClr>
          <a:schemeClr val="accent1"/>
        </a:buClr>
        <a:buSzPct val="160000"/>
        <a:buFont typeface="Arial" panose="020B0604020202020204" pitchFamily="34" charset="0"/>
        <a:buChar char="•"/>
        <a:defRPr sz="1050" kern="1200" cap="all" baseline="0">
          <a:solidFill>
            <a:schemeClr val="tx1"/>
          </a:solidFill>
          <a:effectLst/>
          <a:latin typeface="+mn-lt"/>
          <a:ea typeface="+mn-ea"/>
          <a:cs typeface="+mn-cs"/>
        </a:defRPr>
      </a:lvl7pPr>
      <a:lvl8pPr marL="2571750" indent="-171450" algn="l" defTabSz="685800" rtl="0" eaLnBrk="1" latinLnBrk="0" hangingPunct="1">
        <a:lnSpc>
          <a:spcPct val="120000"/>
        </a:lnSpc>
        <a:spcBef>
          <a:spcPts val="375"/>
        </a:spcBef>
        <a:buClr>
          <a:schemeClr val="accent1"/>
        </a:buClr>
        <a:buSzPct val="160000"/>
        <a:buFont typeface="Arial" panose="020B0604020202020204" pitchFamily="34" charset="0"/>
        <a:buChar char="•"/>
        <a:defRPr sz="1050" kern="1200" cap="all" baseline="0">
          <a:solidFill>
            <a:schemeClr val="tx1"/>
          </a:solidFill>
          <a:effectLst/>
          <a:latin typeface="+mn-lt"/>
          <a:ea typeface="+mn-ea"/>
          <a:cs typeface="+mn-cs"/>
        </a:defRPr>
      </a:lvl8pPr>
      <a:lvl9pPr marL="2914650" indent="-171450" algn="l" defTabSz="685800" rtl="0" eaLnBrk="1" latinLnBrk="0" hangingPunct="1">
        <a:lnSpc>
          <a:spcPct val="120000"/>
        </a:lnSpc>
        <a:spcBef>
          <a:spcPts val="375"/>
        </a:spcBef>
        <a:buClr>
          <a:schemeClr val="accent1"/>
        </a:buClr>
        <a:buSzPct val="160000"/>
        <a:buFont typeface="Arial" panose="020B0604020202020204" pitchFamily="34" charset="0"/>
        <a:buChar char="•"/>
        <a:defRPr sz="1050" kern="1200" cap="all"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png"/><Relationship Id="rId1" Type="http://schemas.openxmlformats.org/officeDocument/2006/relationships/slideLayout" Target="../slideLayouts/slideLayout13.xml"/><Relationship Id="rId5" Type="http://schemas.openxmlformats.org/officeDocument/2006/relationships/image" Target="../media/image23.emf"/><Relationship Id="rId4" Type="http://schemas.openxmlformats.org/officeDocument/2006/relationships/image" Target="../media/image22.emf"/></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3.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amxVL9KUmq8" TargetMode="External"/><Relationship Id="rId7" Type="http://schemas.openxmlformats.org/officeDocument/2006/relationships/hyperlink" Target="https://www.topmarks.co.uk/learning-to-count/paint-the-squares" TargetMode="External"/><Relationship Id="rId2" Type="http://schemas.openxmlformats.org/officeDocument/2006/relationships/hyperlink" Target="https://www.bbc.co.uk/teach/supermovers/ks1-maths-counting-with-john-farnworth/zbct8xs" TargetMode="External"/><Relationship Id="rId1" Type="http://schemas.openxmlformats.org/officeDocument/2006/relationships/slideLayout" Target="../slideLayouts/slideLayout12.xml"/><Relationship Id="rId6" Type="http://schemas.openxmlformats.org/officeDocument/2006/relationships/hyperlink" Target="https://www.topmarks.co.uk/maths-games/hit-the-button" TargetMode="External"/><Relationship Id="rId5" Type="http://schemas.openxmlformats.org/officeDocument/2006/relationships/hyperlink" Target="https://www.topmarks.co.uk/maths-games/5-7-years/counting" TargetMode="External"/><Relationship Id="rId4" Type="http://schemas.openxmlformats.org/officeDocument/2006/relationships/hyperlink" Target="https://www.bbc.co.uk/cbeebies/puzzles/numberblocks-number-magic-quiz-level-2"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C2482-4198-45DC-806E-85912EBBB5A3}"/>
              </a:ext>
            </a:extLst>
          </p:cNvPr>
          <p:cNvSpPr>
            <a:spLocks noGrp="1"/>
          </p:cNvSpPr>
          <p:nvPr>
            <p:ph type="ctrTitle"/>
          </p:nvPr>
        </p:nvSpPr>
        <p:spPr/>
        <p:txBody>
          <a:bodyPr/>
          <a:lstStyle/>
          <a:p>
            <a:r>
              <a:rPr lang="en-GB" dirty="0"/>
              <a:t>Maths @Newton Primary School</a:t>
            </a:r>
            <a:br>
              <a:rPr lang="en-GB" dirty="0"/>
            </a:br>
            <a:r>
              <a:rPr lang="en-GB" dirty="0"/>
              <a:t>5.12.2023</a:t>
            </a:r>
            <a:endParaRPr lang="en-GB" b="1" dirty="0"/>
          </a:p>
        </p:txBody>
      </p:sp>
      <p:sp>
        <p:nvSpPr>
          <p:cNvPr id="3" name="Subtitle 2">
            <a:extLst>
              <a:ext uri="{FF2B5EF4-FFF2-40B4-BE49-F238E27FC236}">
                <a16:creationId xmlns:a16="http://schemas.microsoft.com/office/drawing/2014/main" id="{3DD49768-A651-4E1D-B538-039B32D476C4}"/>
              </a:ext>
            </a:extLst>
          </p:cNvPr>
          <p:cNvSpPr>
            <a:spLocks noGrp="1"/>
          </p:cNvSpPr>
          <p:nvPr>
            <p:ph type="subTitle" idx="1"/>
          </p:nvPr>
        </p:nvSpPr>
        <p:spPr/>
        <p:txBody>
          <a:bodyPr/>
          <a:lstStyle/>
          <a:p>
            <a:r>
              <a:rPr lang="en-GB" dirty="0">
                <a:solidFill>
                  <a:srgbClr val="FF0000"/>
                </a:solidFill>
              </a:rPr>
              <a:t>Please touch the equipment!</a:t>
            </a:r>
          </a:p>
          <a:p>
            <a:endParaRPr lang="en-GB" dirty="0"/>
          </a:p>
        </p:txBody>
      </p:sp>
      <p:pic>
        <p:nvPicPr>
          <p:cNvPr id="4" name="Picture 3">
            <a:extLst>
              <a:ext uri="{FF2B5EF4-FFF2-40B4-BE49-F238E27FC236}">
                <a16:creationId xmlns:a16="http://schemas.microsoft.com/office/drawing/2014/main" id="{CB50DD84-7C5D-4B60-8A3A-10637B2CBAB9}"/>
              </a:ext>
            </a:extLst>
          </p:cNvPr>
          <p:cNvPicPr>
            <a:picLocks noChangeAspect="1"/>
          </p:cNvPicPr>
          <p:nvPr/>
        </p:nvPicPr>
        <p:blipFill>
          <a:blip r:embed="rId2"/>
          <a:stretch>
            <a:fillRect/>
          </a:stretch>
        </p:blipFill>
        <p:spPr>
          <a:xfrm>
            <a:off x="457772" y="4590653"/>
            <a:ext cx="1685925" cy="1514475"/>
          </a:xfrm>
          <a:prstGeom prst="rect">
            <a:avLst/>
          </a:prstGeom>
        </p:spPr>
      </p:pic>
      <p:pic>
        <p:nvPicPr>
          <p:cNvPr id="5" name="Picture 4">
            <a:extLst>
              <a:ext uri="{FF2B5EF4-FFF2-40B4-BE49-F238E27FC236}">
                <a16:creationId xmlns:a16="http://schemas.microsoft.com/office/drawing/2014/main" id="{9A14EE7D-99B2-44B1-AF36-8164EAFD379C}"/>
              </a:ext>
            </a:extLst>
          </p:cNvPr>
          <p:cNvPicPr>
            <a:picLocks noChangeAspect="1"/>
          </p:cNvPicPr>
          <p:nvPr/>
        </p:nvPicPr>
        <p:blipFill>
          <a:blip r:embed="rId3"/>
          <a:stretch>
            <a:fillRect/>
          </a:stretch>
        </p:blipFill>
        <p:spPr>
          <a:xfrm>
            <a:off x="2497786" y="4762500"/>
            <a:ext cx="1695450" cy="1209675"/>
          </a:xfrm>
          <a:prstGeom prst="rect">
            <a:avLst/>
          </a:prstGeom>
        </p:spPr>
      </p:pic>
      <p:pic>
        <p:nvPicPr>
          <p:cNvPr id="6" name="Picture 5">
            <a:extLst>
              <a:ext uri="{FF2B5EF4-FFF2-40B4-BE49-F238E27FC236}">
                <a16:creationId xmlns:a16="http://schemas.microsoft.com/office/drawing/2014/main" id="{E4963AD6-6752-4D01-BD7D-28C24ABDD183}"/>
              </a:ext>
            </a:extLst>
          </p:cNvPr>
          <p:cNvPicPr>
            <a:picLocks noChangeAspect="1"/>
          </p:cNvPicPr>
          <p:nvPr/>
        </p:nvPicPr>
        <p:blipFill>
          <a:blip r:embed="rId4"/>
          <a:stretch>
            <a:fillRect/>
          </a:stretch>
        </p:blipFill>
        <p:spPr>
          <a:xfrm>
            <a:off x="4549512" y="4683997"/>
            <a:ext cx="1628775" cy="1504950"/>
          </a:xfrm>
          <a:prstGeom prst="rect">
            <a:avLst/>
          </a:prstGeom>
        </p:spPr>
      </p:pic>
      <p:pic>
        <p:nvPicPr>
          <p:cNvPr id="7" name="Picture 6">
            <a:extLst>
              <a:ext uri="{FF2B5EF4-FFF2-40B4-BE49-F238E27FC236}">
                <a16:creationId xmlns:a16="http://schemas.microsoft.com/office/drawing/2014/main" id="{9B13B654-F8E1-43E5-A52A-79E24C54D76A}"/>
              </a:ext>
            </a:extLst>
          </p:cNvPr>
          <p:cNvPicPr>
            <a:picLocks noChangeAspect="1"/>
          </p:cNvPicPr>
          <p:nvPr/>
        </p:nvPicPr>
        <p:blipFill>
          <a:blip r:embed="rId5"/>
          <a:stretch>
            <a:fillRect/>
          </a:stretch>
        </p:blipFill>
        <p:spPr>
          <a:xfrm>
            <a:off x="6300192" y="4761911"/>
            <a:ext cx="2584499" cy="1210264"/>
          </a:xfrm>
          <a:prstGeom prst="rect">
            <a:avLst/>
          </a:prstGeom>
        </p:spPr>
      </p:pic>
      <p:pic>
        <p:nvPicPr>
          <p:cNvPr id="9" name="Picture 8">
            <a:extLst>
              <a:ext uri="{FF2B5EF4-FFF2-40B4-BE49-F238E27FC236}">
                <a16:creationId xmlns:a16="http://schemas.microsoft.com/office/drawing/2014/main" id="{8D0BF5D4-3C0F-46C9-8DED-83FB5E2128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07904" y="166222"/>
            <a:ext cx="2105955" cy="2105955"/>
          </a:xfrm>
          <a:prstGeom prst="rect">
            <a:avLst/>
          </a:prstGeom>
        </p:spPr>
      </p:pic>
    </p:spTree>
    <p:extLst>
      <p:ext uri="{BB962C8B-B14F-4D97-AF65-F5344CB8AC3E}">
        <p14:creationId xmlns:p14="http://schemas.microsoft.com/office/powerpoint/2010/main" val="34217199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The purpose of the meeting is:</a:t>
            </a:r>
          </a:p>
        </p:txBody>
      </p:sp>
      <p:sp>
        <p:nvSpPr>
          <p:cNvPr id="4" name="Subtitle 2"/>
          <p:cNvSpPr>
            <a:spLocks noGrp="1"/>
          </p:cNvSpPr>
          <p:nvPr>
            <p:ph idx="1"/>
          </p:nvPr>
        </p:nvSpPr>
        <p:spPr>
          <a:xfrm>
            <a:off x="0" y="1600200"/>
            <a:ext cx="9144000" cy="4525963"/>
          </a:xfrm>
        </p:spPr>
        <p:txBody>
          <a:bodyPr>
            <a:normAutofit/>
          </a:bodyPr>
          <a:lstStyle/>
          <a:p>
            <a:pPr marL="457200" indent="-457200" algn="l">
              <a:buFont typeface="Arial" panose="020B0604020202020204" pitchFamily="34" charset="0"/>
              <a:buChar char="•"/>
            </a:pPr>
            <a:r>
              <a:rPr lang="en-GB" dirty="0">
                <a:solidFill>
                  <a:schemeClr val="tx1"/>
                </a:solidFill>
              </a:rPr>
              <a:t>To get an insight into how Maths is taught at </a:t>
            </a:r>
            <a:r>
              <a:rPr lang="en-GB" dirty="0"/>
              <a:t>Newton Primary School</a:t>
            </a:r>
            <a:r>
              <a:rPr lang="en-GB" dirty="0">
                <a:solidFill>
                  <a:schemeClr val="tx1"/>
                </a:solidFill>
              </a:rPr>
              <a:t>.</a:t>
            </a:r>
          </a:p>
          <a:p>
            <a:pPr marL="457200" indent="-457200" algn="l">
              <a:buFont typeface="Arial" panose="020B0604020202020204" pitchFamily="34" charset="0"/>
              <a:buChar char="•"/>
            </a:pPr>
            <a:r>
              <a:rPr lang="en-GB" dirty="0">
                <a:solidFill>
                  <a:schemeClr val="tx1"/>
                </a:solidFill>
              </a:rPr>
              <a:t>To gain an understanding of the National Maths curriculum and expectations. </a:t>
            </a:r>
          </a:p>
          <a:p>
            <a:pPr marL="457200" indent="-457200" algn="l">
              <a:buFont typeface="Arial" panose="020B0604020202020204" pitchFamily="34" charset="0"/>
              <a:buChar char="•"/>
            </a:pPr>
            <a:r>
              <a:rPr lang="en-GB" dirty="0">
                <a:solidFill>
                  <a:schemeClr val="tx1"/>
                </a:solidFill>
              </a:rPr>
              <a:t>To take away some ideas to support your children at home.</a:t>
            </a:r>
          </a:p>
          <a:p>
            <a:pPr marL="457200" indent="-457200" algn="l">
              <a:buFont typeface="Arial" panose="020B0604020202020204" pitchFamily="34" charset="0"/>
              <a:buChar char="•"/>
            </a:pPr>
            <a:endParaRPr lang="en-GB" dirty="0">
              <a:solidFill>
                <a:schemeClr val="tx1"/>
              </a:solidFill>
            </a:endParaRPr>
          </a:p>
        </p:txBody>
      </p:sp>
      <p:pic>
        <p:nvPicPr>
          <p:cNvPr id="5" name="Picture 4">
            <a:extLst>
              <a:ext uri="{FF2B5EF4-FFF2-40B4-BE49-F238E27FC236}">
                <a16:creationId xmlns:a16="http://schemas.microsoft.com/office/drawing/2014/main" id="{3701F65D-025E-4C5F-8501-20ED126A86C6}"/>
              </a:ext>
            </a:extLst>
          </p:cNvPr>
          <p:cNvPicPr>
            <a:picLocks noChangeAspect="1"/>
          </p:cNvPicPr>
          <p:nvPr/>
        </p:nvPicPr>
        <p:blipFill>
          <a:blip r:embed="rId2"/>
          <a:stretch>
            <a:fillRect/>
          </a:stretch>
        </p:blipFill>
        <p:spPr>
          <a:xfrm>
            <a:off x="3923928" y="4861206"/>
            <a:ext cx="1728192" cy="1728192"/>
          </a:xfrm>
          <a:prstGeom prst="rect">
            <a:avLst/>
          </a:prstGeom>
        </p:spPr>
      </p:pic>
    </p:spTree>
    <p:extLst>
      <p:ext uri="{BB962C8B-B14F-4D97-AF65-F5344CB8AC3E}">
        <p14:creationId xmlns:p14="http://schemas.microsoft.com/office/powerpoint/2010/main" val="359479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02DF2-5471-47AB-AE8F-4E34A8886668}"/>
              </a:ext>
            </a:extLst>
          </p:cNvPr>
          <p:cNvSpPr>
            <a:spLocks noGrp="1"/>
          </p:cNvSpPr>
          <p:nvPr>
            <p:ph type="title"/>
          </p:nvPr>
        </p:nvSpPr>
        <p:spPr/>
        <p:txBody>
          <a:bodyPr/>
          <a:lstStyle/>
          <a:p>
            <a:r>
              <a:rPr lang="en-GB" dirty="0"/>
              <a:t>Numberless</a:t>
            </a:r>
          </a:p>
        </p:txBody>
      </p:sp>
      <p:sp>
        <p:nvSpPr>
          <p:cNvPr id="3" name="Content Placeholder 2">
            <a:extLst>
              <a:ext uri="{FF2B5EF4-FFF2-40B4-BE49-F238E27FC236}">
                <a16:creationId xmlns:a16="http://schemas.microsoft.com/office/drawing/2014/main" id="{752F4907-0134-41F3-AE31-687F72185B7C}"/>
              </a:ext>
            </a:extLst>
          </p:cNvPr>
          <p:cNvSpPr>
            <a:spLocks noGrp="1"/>
          </p:cNvSpPr>
          <p:nvPr>
            <p:ph idx="1"/>
          </p:nvPr>
        </p:nvSpPr>
        <p:spPr>
          <a:xfrm>
            <a:off x="449810" y="1700808"/>
            <a:ext cx="8229600" cy="4525963"/>
          </a:xfrm>
        </p:spPr>
        <p:txBody>
          <a:bodyPr>
            <a:normAutofit fontScale="55000" lnSpcReduction="20000"/>
          </a:bodyPr>
          <a:lstStyle/>
          <a:p>
            <a:pPr marL="0" indent="0" algn="ctr">
              <a:buNone/>
            </a:pPr>
            <a:r>
              <a:rPr lang="en-GB" b="1" dirty="0">
                <a:latin typeface="Sassoon Primary" pitchFamily="50" charset="0"/>
              </a:rPr>
              <a:t>If all the numbers in the world were rubbed out, removed, taken away: </a:t>
            </a:r>
          </a:p>
          <a:p>
            <a:pPr marL="0" indent="0" algn="ctr">
              <a:buNone/>
            </a:pPr>
            <a:r>
              <a:rPr lang="en-GB" b="1" dirty="0">
                <a:latin typeface="Sassoon Primary" pitchFamily="50" charset="0"/>
              </a:rPr>
              <a:t>I wouldn’t know how old I was,</a:t>
            </a:r>
          </a:p>
          <a:p>
            <a:pPr marL="0" indent="0" algn="ctr">
              <a:buNone/>
            </a:pPr>
            <a:r>
              <a:rPr lang="en-GB" b="1" dirty="0">
                <a:latin typeface="Sassoon Primary" pitchFamily="50" charset="0"/>
              </a:rPr>
              <a:t> I wouldn’t know the time of day, </a:t>
            </a:r>
          </a:p>
          <a:p>
            <a:pPr marL="0" indent="0" algn="ctr">
              <a:buNone/>
            </a:pPr>
            <a:r>
              <a:rPr lang="en-GB" b="1" dirty="0">
                <a:latin typeface="Sassoon Primary" pitchFamily="50" charset="0"/>
              </a:rPr>
              <a:t>I wouldn’t know which bus to catch, </a:t>
            </a:r>
          </a:p>
          <a:p>
            <a:pPr marL="0" indent="0" algn="ctr">
              <a:buNone/>
            </a:pPr>
            <a:r>
              <a:rPr lang="en-GB" b="1" dirty="0">
                <a:latin typeface="Sassoon Primary" pitchFamily="50" charset="0"/>
              </a:rPr>
              <a:t>I wouldn’t know the number of goals I had scored,</a:t>
            </a:r>
          </a:p>
          <a:p>
            <a:pPr marL="0" indent="0" algn="ctr">
              <a:buNone/>
            </a:pPr>
            <a:r>
              <a:rPr lang="en-GB" b="1" dirty="0">
                <a:latin typeface="Sassoon Primary" pitchFamily="50" charset="0"/>
              </a:rPr>
              <a:t> I wouldn’t know how many scoops of ice-cream I had, </a:t>
            </a:r>
          </a:p>
          <a:p>
            <a:pPr marL="0" indent="0" algn="ctr">
              <a:buNone/>
            </a:pPr>
            <a:r>
              <a:rPr lang="en-GB" b="1" dirty="0">
                <a:latin typeface="Sassoon Primary" pitchFamily="50" charset="0"/>
              </a:rPr>
              <a:t>I wouldn’t know the page on my reading book, </a:t>
            </a:r>
          </a:p>
          <a:p>
            <a:pPr marL="0" indent="0" algn="ctr">
              <a:buNone/>
            </a:pPr>
            <a:r>
              <a:rPr lang="en-GB" b="1" dirty="0">
                <a:latin typeface="Sassoon Primary" pitchFamily="50" charset="0"/>
              </a:rPr>
              <a:t>I wouldn’t know how tall I was,</a:t>
            </a:r>
          </a:p>
          <a:p>
            <a:pPr marL="0" indent="0" algn="ctr">
              <a:buNone/>
            </a:pPr>
            <a:r>
              <a:rPr lang="en-GB" b="1" dirty="0">
                <a:latin typeface="Sassoon Primary" pitchFamily="50" charset="0"/>
              </a:rPr>
              <a:t> I wouldn’t know how much I weighed,</a:t>
            </a:r>
          </a:p>
          <a:p>
            <a:pPr marL="0" indent="0" algn="ctr">
              <a:buNone/>
            </a:pPr>
            <a:r>
              <a:rPr lang="en-GB" b="1" dirty="0">
                <a:latin typeface="Sassoon Primary" pitchFamily="50" charset="0"/>
              </a:rPr>
              <a:t> I wouldn’t know how many sides there are in a hexagon, </a:t>
            </a:r>
          </a:p>
          <a:p>
            <a:pPr marL="0" indent="0" algn="ctr">
              <a:buNone/>
            </a:pPr>
            <a:r>
              <a:rPr lang="en-GB" b="1" dirty="0">
                <a:latin typeface="Sassoon Primary" pitchFamily="50" charset="0"/>
              </a:rPr>
              <a:t>I wouldn’t know how many days are in the month, </a:t>
            </a:r>
          </a:p>
          <a:p>
            <a:pPr marL="0" indent="0" algn="ctr">
              <a:buNone/>
            </a:pPr>
            <a:r>
              <a:rPr lang="en-GB" b="1" dirty="0">
                <a:latin typeface="Sassoon Primary" pitchFamily="50" charset="0"/>
              </a:rPr>
              <a:t>I wouldn’t be able to work my calculator. </a:t>
            </a:r>
          </a:p>
          <a:p>
            <a:pPr marL="0" indent="0" algn="ctr">
              <a:buNone/>
            </a:pPr>
            <a:r>
              <a:rPr lang="en-GB" b="1" dirty="0">
                <a:latin typeface="Sassoon Primary" pitchFamily="50" charset="0"/>
              </a:rPr>
              <a:t>And I wouldn’t be able to play hide-and-seek! </a:t>
            </a:r>
          </a:p>
          <a:p>
            <a:pPr marL="0" indent="0" algn="ctr">
              <a:buNone/>
            </a:pPr>
            <a:r>
              <a:rPr lang="en-GB" b="1" dirty="0">
                <a:latin typeface="Sassoon Primary" pitchFamily="50" charset="0"/>
              </a:rPr>
              <a:t>But I would know as far as my mum was concerned I was still her NUMBER ONE! </a:t>
            </a:r>
          </a:p>
          <a:p>
            <a:pPr marL="0" indent="0" algn="ctr">
              <a:buNone/>
            </a:pPr>
            <a:r>
              <a:rPr lang="en-GB" dirty="0"/>
              <a:t>Ian Souter </a:t>
            </a:r>
          </a:p>
        </p:txBody>
      </p:sp>
    </p:spTree>
    <p:extLst>
      <p:ext uri="{BB962C8B-B14F-4D97-AF65-F5344CB8AC3E}">
        <p14:creationId xmlns:p14="http://schemas.microsoft.com/office/powerpoint/2010/main" val="17201490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BAF25-3317-4C3B-B805-D3E4D024C59E}"/>
              </a:ext>
            </a:extLst>
          </p:cNvPr>
          <p:cNvSpPr>
            <a:spLocks noGrp="1"/>
          </p:cNvSpPr>
          <p:nvPr>
            <p:ph type="title"/>
          </p:nvPr>
        </p:nvSpPr>
        <p:spPr/>
        <p:txBody>
          <a:bodyPr/>
          <a:lstStyle/>
          <a:p>
            <a:r>
              <a:rPr lang="en-GB" dirty="0"/>
              <a:t>Maths @ Newton</a:t>
            </a:r>
          </a:p>
        </p:txBody>
      </p:sp>
      <p:pic>
        <p:nvPicPr>
          <p:cNvPr id="4" name="Content Placeholder 3">
            <a:extLst>
              <a:ext uri="{FF2B5EF4-FFF2-40B4-BE49-F238E27FC236}">
                <a16:creationId xmlns:a16="http://schemas.microsoft.com/office/drawing/2014/main" id="{69FA4E26-5D88-44EC-AC34-7ADE5E4F26CA}"/>
              </a:ext>
            </a:extLst>
          </p:cNvPr>
          <p:cNvPicPr>
            <a:picLocks noGrp="1" noChangeAspect="1"/>
          </p:cNvPicPr>
          <p:nvPr>
            <p:ph sz="quarter" idx="13"/>
          </p:nvPr>
        </p:nvPicPr>
        <p:blipFill>
          <a:blip r:embed="rId3"/>
          <a:stretch>
            <a:fillRect/>
          </a:stretch>
        </p:blipFill>
        <p:spPr>
          <a:xfrm>
            <a:off x="750906" y="2691367"/>
            <a:ext cx="7001254" cy="1427006"/>
          </a:xfrm>
          <a:prstGeom prst="rect">
            <a:avLst/>
          </a:prstGeom>
        </p:spPr>
      </p:pic>
      <p:pic>
        <p:nvPicPr>
          <p:cNvPr id="3" name="Picture 2">
            <a:extLst>
              <a:ext uri="{FF2B5EF4-FFF2-40B4-BE49-F238E27FC236}">
                <a16:creationId xmlns:a16="http://schemas.microsoft.com/office/drawing/2014/main" id="{696581F0-93CE-47CE-9815-BAD533D9A5B8}"/>
              </a:ext>
            </a:extLst>
          </p:cNvPr>
          <p:cNvPicPr>
            <a:picLocks noChangeAspect="1"/>
          </p:cNvPicPr>
          <p:nvPr/>
        </p:nvPicPr>
        <p:blipFill>
          <a:blip r:embed="rId4"/>
          <a:stretch>
            <a:fillRect/>
          </a:stretch>
        </p:blipFill>
        <p:spPr>
          <a:xfrm>
            <a:off x="3635896" y="4473963"/>
            <a:ext cx="2109399" cy="2109399"/>
          </a:xfrm>
          <a:prstGeom prst="rect">
            <a:avLst/>
          </a:prstGeom>
        </p:spPr>
      </p:pic>
    </p:spTree>
    <p:extLst>
      <p:ext uri="{BB962C8B-B14F-4D97-AF65-F5344CB8AC3E}">
        <p14:creationId xmlns:p14="http://schemas.microsoft.com/office/powerpoint/2010/main" val="28398415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55446"/>
            <a:ext cx="8229600" cy="1143000"/>
          </a:xfrm>
        </p:spPr>
        <p:txBody>
          <a:bodyPr/>
          <a:lstStyle/>
          <a:p>
            <a:r>
              <a:rPr lang="en-GB" b="1" u="sng" dirty="0"/>
              <a:t>Attitudes towards maths</a:t>
            </a:r>
          </a:p>
        </p:txBody>
      </p:sp>
      <p:sp>
        <p:nvSpPr>
          <p:cNvPr id="3" name="Content Placeholder 2"/>
          <p:cNvSpPr>
            <a:spLocks noGrp="1"/>
          </p:cNvSpPr>
          <p:nvPr>
            <p:ph idx="1"/>
          </p:nvPr>
        </p:nvSpPr>
        <p:spPr>
          <a:xfrm>
            <a:off x="0" y="1628800"/>
            <a:ext cx="9036496" cy="4896544"/>
          </a:xfrm>
        </p:spPr>
        <p:txBody>
          <a:bodyPr>
            <a:normAutofit fontScale="85000" lnSpcReduction="10000"/>
          </a:bodyPr>
          <a:lstStyle/>
          <a:p>
            <a:r>
              <a:rPr lang="en-GB" dirty="0"/>
              <a:t>The best thing that parents and carers can do for children is to have a </a:t>
            </a:r>
            <a:r>
              <a:rPr lang="en-GB" b="1" dirty="0"/>
              <a:t>positive attitude </a:t>
            </a:r>
            <a:r>
              <a:rPr lang="en-GB" dirty="0"/>
              <a:t>towards maths.  Please don't say things like "I can’t do maths" or "I hated maths at school"; your child might start to think like that themselves.</a:t>
            </a:r>
          </a:p>
          <a:p>
            <a:endParaRPr lang="en-GB" dirty="0"/>
          </a:p>
          <a:p>
            <a:r>
              <a:rPr lang="en-GB" b="1" dirty="0"/>
              <a:t>Point out the maths in everyday life.</a:t>
            </a:r>
            <a:r>
              <a:rPr lang="en-GB" dirty="0"/>
              <a:t> Include your child in activities involving maths such as using money, cooking and travelling.</a:t>
            </a:r>
          </a:p>
          <a:p>
            <a:endParaRPr lang="en-GB" dirty="0"/>
          </a:p>
          <a:p>
            <a:r>
              <a:rPr lang="en-GB" b="1" dirty="0"/>
              <a:t>Praise your child for effort rather than talent </a:t>
            </a:r>
            <a:r>
              <a:rPr lang="en-GB" dirty="0"/>
              <a:t>- this shows them that by working hard they can always improve.</a:t>
            </a:r>
          </a:p>
          <a:p>
            <a:endParaRPr lang="en-GB" dirty="0"/>
          </a:p>
          <a:p>
            <a:endParaRPr lang="en-GB" dirty="0"/>
          </a:p>
        </p:txBody>
      </p:sp>
      <p:pic>
        <p:nvPicPr>
          <p:cNvPr id="6146" name="Picture 2" descr="C:\Users\HP\AppData\Local\Microsoft\Windows\Temporary Internet Files\Content.IE5\TDR3YY53\keep-calm-stay-positive-the-positive-pear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8344" y="0"/>
            <a:ext cx="1510414" cy="1510414"/>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HP\AppData\Local\Microsoft\Windows\Temporary Internet Files\Content.IE5\AXJBE3HM\think[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245"/>
            <a:ext cx="1530063" cy="102497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C:\Users\HP\AppData\Local\Microsoft\Windows\Temporary Internet Files\Content.IE5\LIG4GVMU\positive-mindset[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09352" y="5805264"/>
            <a:ext cx="1472933" cy="98072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60B80753-AE37-4862-84E2-9B9B29AC471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7504" y="5993904"/>
            <a:ext cx="864096" cy="864096"/>
          </a:xfrm>
          <a:prstGeom prst="rect">
            <a:avLst/>
          </a:prstGeom>
        </p:spPr>
      </p:pic>
    </p:spTree>
    <p:extLst>
      <p:ext uri="{BB962C8B-B14F-4D97-AF65-F5344CB8AC3E}">
        <p14:creationId xmlns:p14="http://schemas.microsoft.com/office/powerpoint/2010/main" val="36971867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2646" y="1340768"/>
            <a:ext cx="4751852" cy="4525963"/>
          </a:xfrm>
        </p:spPr>
        <p:txBody>
          <a:bodyPr>
            <a:normAutofit/>
          </a:bodyPr>
          <a:lstStyle/>
          <a:p>
            <a:pPr marL="0" indent="0">
              <a:buNone/>
            </a:pPr>
            <a:r>
              <a:rPr lang="en-GB" sz="6600" dirty="0"/>
              <a:t>They didn’t do it like that in my day! </a:t>
            </a:r>
          </a:p>
        </p:txBody>
      </p:sp>
      <p:pic>
        <p:nvPicPr>
          <p:cNvPr id="5125" name="Picture 5" descr="C:\Users\HP\AppData\Local\Microsoft\Windows\Temporary Internet Files\Content.IE5\AXJBE3HM\111418-30-History-Poverty-Victorian-England-London[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404664"/>
            <a:ext cx="3840458" cy="5836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1050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457200" y="3741261"/>
          <a:ext cx="8229600" cy="243840"/>
        </p:xfrm>
        <a:graphic>
          <a:graphicData uri="http://schemas.openxmlformats.org/drawingml/2006/table">
            <a:tbl>
              <a:tblPr/>
              <a:tblGrid>
                <a:gridCol w="8229600">
                  <a:extLst>
                    <a:ext uri="{9D8B030D-6E8A-4147-A177-3AD203B41FA5}">
                      <a16:colId xmlns:a16="http://schemas.microsoft.com/office/drawing/2014/main" val="20000"/>
                    </a:ext>
                  </a:extLst>
                </a:gridCol>
              </a:tblGrid>
              <a:tr h="0">
                <a:tc>
                  <a:txBody>
                    <a:bodyPr/>
                    <a:lstStyle/>
                    <a:p>
                      <a:pPr algn="l">
                        <a:spcAft>
                          <a:spcPts val="0"/>
                        </a:spcAft>
                      </a:pPr>
                      <a:endParaRPr lang="en-GB" sz="1600" b="1" dirty="0">
                        <a:effectLst/>
                        <a:latin typeface="Times New Roman"/>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2" name="Rectangle 1"/>
          <p:cNvSpPr/>
          <p:nvPr/>
        </p:nvSpPr>
        <p:spPr>
          <a:xfrm>
            <a:off x="395536" y="1582341"/>
            <a:ext cx="7992888" cy="4524315"/>
          </a:xfrm>
          <a:prstGeom prst="rect">
            <a:avLst/>
          </a:prstGeom>
        </p:spPr>
        <p:txBody>
          <a:bodyPr wrap="square">
            <a:spAutoFit/>
          </a:bodyPr>
          <a:lstStyle/>
          <a:p>
            <a:pPr algn="ctr"/>
            <a:r>
              <a:rPr lang="en-GB" sz="2800" u="sng" dirty="0"/>
              <a:t>Current teaching methods</a:t>
            </a:r>
          </a:p>
          <a:p>
            <a:r>
              <a:rPr lang="en-GB" sz="2800" dirty="0"/>
              <a:t>Some areas of the maths curriculum are taught differently today to how most adults were taught at school.</a:t>
            </a:r>
          </a:p>
          <a:p>
            <a:endParaRPr lang="en-GB" sz="2800" dirty="0"/>
          </a:p>
          <a:p>
            <a:r>
              <a:rPr lang="en-GB" sz="2800" dirty="0"/>
              <a:t>We know that lots of parents and carers find it helpful to understand how their children are taught, so we are here to explore some of the resources and  to explain teaching methods clearly.</a:t>
            </a:r>
          </a:p>
          <a:p>
            <a:endParaRPr lang="en-GB" dirty="0"/>
          </a:p>
          <a:p>
            <a:endParaRPr lang="en-GB" dirty="0"/>
          </a:p>
        </p:txBody>
      </p:sp>
    </p:spTree>
    <p:extLst>
      <p:ext uri="{BB962C8B-B14F-4D97-AF65-F5344CB8AC3E}">
        <p14:creationId xmlns:p14="http://schemas.microsoft.com/office/powerpoint/2010/main" val="5119212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1253420389"/>
              </p:ext>
            </p:extLst>
          </p:nvPr>
        </p:nvGraphicFramePr>
        <p:xfrm>
          <a:off x="467544" y="404665"/>
          <a:ext cx="8352928" cy="6192688"/>
        </p:xfrm>
        <a:graphic>
          <a:graphicData uri="http://schemas.openxmlformats.org/drawingml/2006/table">
            <a:tbl>
              <a:tblPr/>
              <a:tblGrid>
                <a:gridCol w="8352928">
                  <a:extLst>
                    <a:ext uri="{9D8B030D-6E8A-4147-A177-3AD203B41FA5}">
                      <a16:colId xmlns:a16="http://schemas.microsoft.com/office/drawing/2014/main" val="20000"/>
                    </a:ext>
                  </a:extLst>
                </a:gridCol>
              </a:tblGrid>
              <a:tr h="6192688">
                <a:tc>
                  <a:txBody>
                    <a:bodyPr/>
                    <a:lstStyle/>
                    <a:p>
                      <a:pPr algn="ctr">
                        <a:spcAft>
                          <a:spcPts val="0"/>
                        </a:spcAft>
                      </a:pPr>
                      <a:endParaRPr lang="en-GB" sz="1600" b="1" u="sng" dirty="0">
                        <a:effectLst/>
                        <a:latin typeface="Times New Roman"/>
                      </a:endParaRPr>
                    </a:p>
                    <a:p>
                      <a:pPr algn="ctr">
                        <a:spcAft>
                          <a:spcPts val="0"/>
                        </a:spcAft>
                      </a:pPr>
                      <a:r>
                        <a:rPr lang="en-GB" sz="2400" b="0" u="sng" dirty="0">
                          <a:solidFill>
                            <a:schemeClr val="tx1"/>
                          </a:solidFill>
                          <a:effectLst/>
                          <a:latin typeface="Arial" panose="020B0604020202020204" pitchFamily="34" charset="0"/>
                          <a:cs typeface="Arial" panose="020B0604020202020204" pitchFamily="34" charset="0"/>
                        </a:rPr>
                        <a:t>Overview</a:t>
                      </a:r>
                    </a:p>
                    <a:p>
                      <a:pPr algn="l">
                        <a:spcAft>
                          <a:spcPts val="0"/>
                        </a:spcAft>
                      </a:pPr>
                      <a:r>
                        <a:rPr lang="en-GB" sz="2400" b="0" dirty="0">
                          <a:solidFill>
                            <a:schemeClr val="tx1"/>
                          </a:solidFill>
                          <a:effectLst/>
                          <a:latin typeface="Arial" panose="020B0604020202020204" pitchFamily="34" charset="0"/>
                          <a:cs typeface="Arial" panose="020B0604020202020204" pitchFamily="34" charset="0"/>
                        </a:rPr>
                        <a:t>The national curriculum began in 1989 and was most recently revised in 2014. It is a set of subjects and standards used by schools so that all children learn the same core topics.</a:t>
                      </a:r>
                    </a:p>
                    <a:p>
                      <a:pPr algn="l">
                        <a:spcAft>
                          <a:spcPts val="0"/>
                        </a:spcAft>
                      </a:pPr>
                      <a:endParaRPr lang="en-GB" sz="2400" b="0" dirty="0">
                        <a:solidFill>
                          <a:schemeClr val="tx1"/>
                        </a:solidFill>
                        <a:effectLst/>
                        <a:latin typeface="Arial" panose="020B0604020202020204" pitchFamily="34" charset="0"/>
                        <a:cs typeface="Arial" panose="020B0604020202020204" pitchFamily="34" charset="0"/>
                      </a:endParaRPr>
                    </a:p>
                    <a:p>
                      <a:pPr algn="l">
                        <a:spcAft>
                          <a:spcPts val="0"/>
                        </a:spcAft>
                      </a:pPr>
                      <a:r>
                        <a:rPr lang="en-GB" sz="2400" b="0" dirty="0">
                          <a:solidFill>
                            <a:schemeClr val="tx1"/>
                          </a:solidFill>
                          <a:effectLst/>
                          <a:latin typeface="Arial" panose="020B0604020202020204" pitchFamily="34" charset="0"/>
                          <a:cs typeface="Arial" panose="020B0604020202020204" pitchFamily="34" charset="0"/>
                        </a:rPr>
                        <a:t>It explains which subjects are taught and the standards children should reach in each subject.</a:t>
                      </a:r>
                    </a:p>
                    <a:p>
                      <a:pPr algn="l">
                        <a:spcAft>
                          <a:spcPts val="0"/>
                        </a:spcAft>
                      </a:pPr>
                      <a:endParaRPr lang="en-GB" sz="2400" b="0" dirty="0">
                        <a:solidFill>
                          <a:schemeClr val="tx1"/>
                        </a:solidFill>
                        <a:effectLst/>
                        <a:latin typeface="Arial" panose="020B0604020202020204" pitchFamily="34" charset="0"/>
                        <a:cs typeface="Arial" panose="020B0604020202020204" pitchFamily="34" charset="0"/>
                      </a:endParaRPr>
                    </a:p>
                    <a:p>
                      <a:pPr algn="l">
                        <a:spcAft>
                          <a:spcPts val="0"/>
                        </a:spcAft>
                      </a:pPr>
                      <a:r>
                        <a:rPr lang="en-GB" sz="2400" b="0" dirty="0">
                          <a:solidFill>
                            <a:schemeClr val="tx1"/>
                          </a:solidFill>
                          <a:effectLst/>
                          <a:latin typeface="Arial" panose="020B0604020202020204" pitchFamily="34" charset="0"/>
                          <a:cs typeface="Arial" panose="020B0604020202020204" pitchFamily="34" charset="0"/>
                        </a:rPr>
                        <a:t>Key Stages</a:t>
                      </a:r>
                    </a:p>
                    <a:p>
                      <a:pPr algn="l">
                        <a:spcAft>
                          <a:spcPts val="0"/>
                        </a:spcAft>
                      </a:pPr>
                      <a:r>
                        <a:rPr lang="en-GB" sz="2400" b="0" dirty="0">
                          <a:solidFill>
                            <a:schemeClr val="tx1"/>
                          </a:solidFill>
                          <a:effectLst/>
                          <a:latin typeface="Arial" panose="020B0604020202020204" pitchFamily="34" charset="0"/>
                          <a:cs typeface="Arial" panose="020B0604020202020204" pitchFamily="34" charset="0"/>
                        </a:rPr>
                        <a:t>The national curriculum is organised into blocks of years called ‘key stages’ (KS).</a:t>
                      </a:r>
                    </a:p>
                    <a:p>
                      <a:pPr algn="l">
                        <a:spcAft>
                          <a:spcPts val="0"/>
                        </a:spcAft>
                      </a:pPr>
                      <a:endParaRPr lang="en-GB" sz="2400" b="0" dirty="0">
                        <a:solidFill>
                          <a:schemeClr val="tx1"/>
                        </a:solidFill>
                        <a:effectLst/>
                        <a:latin typeface="Arial" panose="020B0604020202020204" pitchFamily="34" charset="0"/>
                        <a:cs typeface="Arial" panose="020B0604020202020204" pitchFamily="34" charset="0"/>
                      </a:endParaRPr>
                    </a:p>
                    <a:p>
                      <a:pPr algn="l">
                        <a:spcAft>
                          <a:spcPts val="0"/>
                        </a:spcAft>
                      </a:pPr>
                      <a:r>
                        <a:rPr lang="en-GB" sz="2400" b="0" dirty="0">
                          <a:solidFill>
                            <a:schemeClr val="tx1"/>
                          </a:solidFill>
                          <a:effectLst/>
                          <a:latin typeface="Arial" panose="020B0604020202020204" pitchFamily="34" charset="0"/>
                          <a:cs typeface="Arial" panose="020B0604020202020204" pitchFamily="34" charset="0"/>
                        </a:rPr>
                        <a:t>At the end of each key stage, your child will be</a:t>
                      </a:r>
                      <a:r>
                        <a:rPr lang="en-GB" sz="2400" b="0" baseline="0" dirty="0">
                          <a:solidFill>
                            <a:schemeClr val="tx1"/>
                          </a:solidFill>
                          <a:effectLst/>
                          <a:latin typeface="Arial" panose="020B0604020202020204" pitchFamily="34" charset="0"/>
                          <a:cs typeface="Arial" panose="020B0604020202020204" pitchFamily="34" charset="0"/>
                        </a:rPr>
                        <a:t> </a:t>
                      </a:r>
                      <a:r>
                        <a:rPr lang="en-GB" sz="2400" b="0" dirty="0">
                          <a:solidFill>
                            <a:schemeClr val="tx1"/>
                          </a:solidFill>
                          <a:effectLst/>
                          <a:latin typeface="Arial" panose="020B0604020202020204" pitchFamily="34" charset="0"/>
                          <a:cs typeface="Arial" panose="020B0604020202020204" pitchFamily="34" charset="0"/>
                        </a:rPr>
                        <a:t>formally assessed</a:t>
                      </a:r>
                      <a:r>
                        <a:rPr lang="en-GB" sz="2400" b="0" baseline="0" dirty="0">
                          <a:solidFill>
                            <a:schemeClr val="tx1"/>
                          </a:solidFill>
                          <a:effectLst/>
                          <a:latin typeface="Arial" panose="020B0604020202020204" pitchFamily="34" charset="0"/>
                          <a:cs typeface="Arial" panose="020B0604020202020204" pitchFamily="34" charset="0"/>
                        </a:rPr>
                        <a:t>, although this year KS1 assessments do not need to be reported nationally.</a:t>
                      </a:r>
                      <a:endParaRPr lang="en-GB" sz="2400" b="0" dirty="0">
                        <a:solidFill>
                          <a:schemeClr val="tx1"/>
                        </a:solidFill>
                        <a:effectLst/>
                        <a:latin typeface="Arial" panose="020B0604020202020204" pitchFamily="34" charset="0"/>
                        <a:cs typeface="Arial" panose="020B0604020202020204" pitchFamily="34" charset="0"/>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252544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F53A6-2A36-4747-8A56-949704DAAEB2}"/>
              </a:ext>
            </a:extLst>
          </p:cNvPr>
          <p:cNvSpPr>
            <a:spLocks noGrp="1"/>
          </p:cNvSpPr>
          <p:nvPr>
            <p:ph type="title"/>
          </p:nvPr>
        </p:nvSpPr>
        <p:spPr/>
        <p:txBody>
          <a:bodyPr/>
          <a:lstStyle/>
          <a:p>
            <a:r>
              <a:rPr lang="en-GB" dirty="0"/>
              <a:t>National Curriculum Aims</a:t>
            </a:r>
          </a:p>
        </p:txBody>
      </p:sp>
      <p:sp>
        <p:nvSpPr>
          <p:cNvPr id="3" name="Content Placeholder 2">
            <a:extLst>
              <a:ext uri="{FF2B5EF4-FFF2-40B4-BE49-F238E27FC236}">
                <a16:creationId xmlns:a16="http://schemas.microsoft.com/office/drawing/2014/main" id="{0B3A050C-725F-4B79-BD64-081E9A223042}"/>
              </a:ext>
            </a:extLst>
          </p:cNvPr>
          <p:cNvSpPr>
            <a:spLocks noGrp="1"/>
          </p:cNvSpPr>
          <p:nvPr>
            <p:ph idx="1"/>
          </p:nvPr>
        </p:nvSpPr>
        <p:spPr/>
        <p:txBody>
          <a:bodyPr>
            <a:normAutofit fontScale="62500" lnSpcReduction="20000"/>
          </a:bodyPr>
          <a:lstStyle/>
          <a:p>
            <a:pPr marL="0" indent="0">
              <a:buNone/>
            </a:pPr>
            <a:r>
              <a:rPr lang="en-GB" b="1" dirty="0"/>
              <a:t>Aims for all pupils to: </a:t>
            </a:r>
          </a:p>
          <a:p>
            <a:pPr marL="0" indent="0">
              <a:buNone/>
            </a:pPr>
            <a:r>
              <a:rPr lang="en-GB" sz="3400" dirty="0">
                <a:latin typeface="Sassoon Primary" pitchFamily="50" charset="0"/>
              </a:rPr>
              <a:t>• become </a:t>
            </a:r>
            <a:r>
              <a:rPr lang="en-GB" sz="3400" b="1" u="sng" dirty="0">
                <a:latin typeface="Sassoon Primary" pitchFamily="50" charset="0"/>
              </a:rPr>
              <a:t>fluent</a:t>
            </a:r>
            <a:r>
              <a:rPr lang="en-GB" sz="3400" dirty="0">
                <a:latin typeface="Sassoon Primary" pitchFamily="50" charset="0"/>
              </a:rPr>
              <a:t> in the fundamentals of mathematics, including through varied and frequent practice with increasingly complex problems over time, so that pupils develop conceptual understanding and the ability to recall and apply knowledge rapidly and accurately </a:t>
            </a:r>
          </a:p>
          <a:p>
            <a:pPr marL="0" indent="0">
              <a:buNone/>
            </a:pPr>
            <a:r>
              <a:rPr lang="en-GB" sz="3400" dirty="0">
                <a:latin typeface="Sassoon Primary" pitchFamily="50" charset="0"/>
              </a:rPr>
              <a:t>• </a:t>
            </a:r>
            <a:r>
              <a:rPr lang="en-GB" sz="3400" b="1" u="sng" dirty="0">
                <a:latin typeface="Sassoon Primary" pitchFamily="50" charset="0"/>
              </a:rPr>
              <a:t>reason</a:t>
            </a:r>
            <a:r>
              <a:rPr lang="en-GB" sz="3400" dirty="0">
                <a:latin typeface="Sassoon Primary" pitchFamily="50" charset="0"/>
              </a:rPr>
              <a:t> mathematically by following a line of enquiry, conjecturing relationships and generalisations, and developing an argument, justification or proof using mathematical language</a:t>
            </a:r>
          </a:p>
          <a:p>
            <a:pPr marL="0" indent="0">
              <a:buNone/>
            </a:pPr>
            <a:r>
              <a:rPr lang="en-GB" sz="3400" dirty="0">
                <a:latin typeface="Sassoon Primary" pitchFamily="50" charset="0"/>
              </a:rPr>
              <a:t> • can </a:t>
            </a:r>
            <a:r>
              <a:rPr lang="en-GB" sz="3400" b="1" u="sng" dirty="0">
                <a:latin typeface="Sassoon Primary" pitchFamily="50" charset="0"/>
              </a:rPr>
              <a:t>solve problems </a:t>
            </a:r>
            <a:r>
              <a:rPr lang="en-GB" sz="3400" dirty="0">
                <a:latin typeface="Sassoon Primary" pitchFamily="50" charset="0"/>
              </a:rPr>
              <a:t>by applying their mathematics to a variety of routine and non-routine problems with increasing sophistication, including breaking down problems into a series of simpler steps and persevering in seeking solutions</a:t>
            </a:r>
          </a:p>
        </p:txBody>
      </p:sp>
    </p:spTree>
    <p:extLst>
      <p:ext uri="{BB962C8B-B14F-4D97-AF65-F5344CB8AC3E}">
        <p14:creationId xmlns:p14="http://schemas.microsoft.com/office/powerpoint/2010/main" val="17584030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8BF7F-863B-438D-9C9C-9318DE16EBD9}"/>
              </a:ext>
            </a:extLst>
          </p:cNvPr>
          <p:cNvSpPr>
            <a:spLocks noGrp="1"/>
          </p:cNvSpPr>
          <p:nvPr>
            <p:ph type="title"/>
          </p:nvPr>
        </p:nvSpPr>
        <p:spPr/>
        <p:txBody>
          <a:bodyPr/>
          <a:lstStyle/>
          <a:p>
            <a:r>
              <a:rPr lang="en-GB" dirty="0"/>
              <a:t>KS1 Statutory Curriculum covers</a:t>
            </a:r>
          </a:p>
        </p:txBody>
      </p:sp>
      <p:sp>
        <p:nvSpPr>
          <p:cNvPr id="3" name="Content Placeholder 2">
            <a:extLst>
              <a:ext uri="{FF2B5EF4-FFF2-40B4-BE49-F238E27FC236}">
                <a16:creationId xmlns:a16="http://schemas.microsoft.com/office/drawing/2014/main" id="{8FE4DD70-E6E9-460F-9189-AFC357CFE8C8}"/>
              </a:ext>
            </a:extLst>
          </p:cNvPr>
          <p:cNvSpPr>
            <a:spLocks noGrp="1"/>
          </p:cNvSpPr>
          <p:nvPr>
            <p:ph idx="1"/>
          </p:nvPr>
        </p:nvSpPr>
        <p:spPr/>
        <p:txBody>
          <a:bodyPr>
            <a:normAutofit fontScale="85000" lnSpcReduction="10000"/>
          </a:bodyPr>
          <a:lstStyle/>
          <a:p>
            <a:pPr marL="0" indent="0">
              <a:buNone/>
            </a:pPr>
            <a:endParaRPr lang="en-GB" dirty="0"/>
          </a:p>
          <a:p>
            <a:r>
              <a:rPr lang="en-GB" dirty="0"/>
              <a:t>– Number and place value </a:t>
            </a:r>
          </a:p>
          <a:p>
            <a:r>
              <a:rPr lang="en-GB" dirty="0"/>
              <a:t>– Addition and subtraction </a:t>
            </a:r>
          </a:p>
          <a:p>
            <a:r>
              <a:rPr lang="en-GB" dirty="0"/>
              <a:t>– Multiplication and Division</a:t>
            </a:r>
          </a:p>
          <a:p>
            <a:r>
              <a:rPr lang="en-GB" dirty="0"/>
              <a:t> – Fractions </a:t>
            </a:r>
          </a:p>
          <a:p>
            <a:r>
              <a:rPr lang="en-GB" dirty="0"/>
              <a:t>– Measurement </a:t>
            </a:r>
          </a:p>
          <a:p>
            <a:r>
              <a:rPr lang="en-GB" dirty="0"/>
              <a:t>– Geometry – properties of shape / position and direction</a:t>
            </a:r>
          </a:p>
          <a:p>
            <a:r>
              <a:rPr lang="en-GB" dirty="0"/>
              <a:t> – Statistics (Year 2) – The curriculum is designed so that pupils explore mathematical ideas in depth.</a:t>
            </a:r>
          </a:p>
        </p:txBody>
      </p:sp>
    </p:spTree>
    <p:extLst>
      <p:ext uri="{BB962C8B-B14F-4D97-AF65-F5344CB8AC3E}">
        <p14:creationId xmlns:p14="http://schemas.microsoft.com/office/powerpoint/2010/main" val="2654168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51E9F-7A89-4519-A97D-027FBD1EBF0C}"/>
              </a:ext>
            </a:extLst>
          </p:cNvPr>
          <p:cNvSpPr>
            <a:spLocks noGrp="1"/>
          </p:cNvSpPr>
          <p:nvPr>
            <p:ph type="title"/>
          </p:nvPr>
        </p:nvSpPr>
        <p:spPr/>
        <p:txBody>
          <a:bodyPr>
            <a:normAutofit fontScale="90000"/>
          </a:bodyPr>
          <a:lstStyle/>
          <a:p>
            <a:r>
              <a:rPr lang="en-GB" cap="none" dirty="0"/>
              <a:t>Numbers, like letters are abstract symbols that we need to learn…</a:t>
            </a:r>
          </a:p>
        </p:txBody>
      </p:sp>
      <p:pic>
        <p:nvPicPr>
          <p:cNvPr id="4" name="Content Placeholder 3">
            <a:extLst>
              <a:ext uri="{FF2B5EF4-FFF2-40B4-BE49-F238E27FC236}">
                <a16:creationId xmlns:a16="http://schemas.microsoft.com/office/drawing/2014/main" id="{178D1ABE-A1CF-4726-BEC2-9447C904BC9A}"/>
              </a:ext>
            </a:extLst>
          </p:cNvPr>
          <p:cNvPicPr>
            <a:picLocks noGrp="1" noChangeAspect="1"/>
          </p:cNvPicPr>
          <p:nvPr>
            <p:ph sz="quarter" idx="13"/>
          </p:nvPr>
        </p:nvPicPr>
        <p:blipFill>
          <a:blip r:embed="rId3"/>
          <a:stretch>
            <a:fillRect/>
          </a:stretch>
        </p:blipFill>
        <p:spPr>
          <a:xfrm>
            <a:off x="2561631" y="2405063"/>
            <a:ext cx="3701650" cy="2483644"/>
          </a:xfrm>
          <a:prstGeom prst="rect">
            <a:avLst/>
          </a:prstGeom>
        </p:spPr>
      </p:pic>
    </p:spTree>
    <p:extLst>
      <p:ext uri="{BB962C8B-B14F-4D97-AF65-F5344CB8AC3E}">
        <p14:creationId xmlns:p14="http://schemas.microsoft.com/office/powerpoint/2010/main" val="33166795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D4CB4-397E-4848-B566-8158320BBD27}"/>
              </a:ext>
            </a:extLst>
          </p:cNvPr>
          <p:cNvSpPr>
            <a:spLocks noGrp="1"/>
          </p:cNvSpPr>
          <p:nvPr>
            <p:ph type="title"/>
          </p:nvPr>
        </p:nvSpPr>
        <p:spPr/>
        <p:txBody>
          <a:bodyPr/>
          <a:lstStyle/>
          <a:p>
            <a:r>
              <a:rPr lang="en-GB" dirty="0"/>
              <a:t>How we teach maths</a:t>
            </a:r>
          </a:p>
        </p:txBody>
      </p:sp>
      <p:sp>
        <p:nvSpPr>
          <p:cNvPr id="3" name="Content Placeholder 2">
            <a:extLst>
              <a:ext uri="{FF2B5EF4-FFF2-40B4-BE49-F238E27FC236}">
                <a16:creationId xmlns:a16="http://schemas.microsoft.com/office/drawing/2014/main" id="{36127F94-BA67-464E-A691-362E4993DB15}"/>
              </a:ext>
            </a:extLst>
          </p:cNvPr>
          <p:cNvSpPr>
            <a:spLocks noGrp="1"/>
          </p:cNvSpPr>
          <p:nvPr>
            <p:ph sz="quarter" idx="13"/>
          </p:nvPr>
        </p:nvSpPr>
        <p:spPr>
          <a:xfrm>
            <a:off x="514351" y="1052736"/>
            <a:ext cx="7796030" cy="5530626"/>
          </a:xfrm>
        </p:spPr>
        <p:txBody>
          <a:bodyPr>
            <a:normAutofit/>
          </a:bodyPr>
          <a:lstStyle/>
          <a:p>
            <a:pPr marL="0" indent="0">
              <a:buNone/>
            </a:pPr>
            <a:r>
              <a:rPr lang="en-GB" sz="2400" u="sng" dirty="0"/>
              <a:t>Concrete representation </a:t>
            </a:r>
          </a:p>
          <a:p>
            <a:pPr marL="0" indent="0">
              <a:buNone/>
            </a:pPr>
            <a:r>
              <a:rPr lang="en-GB" sz="2400" dirty="0"/>
              <a:t>This is a 'hands on' component using real objects and it is the foundation for conceptual understanding </a:t>
            </a:r>
          </a:p>
          <a:p>
            <a:pPr marL="0" indent="0">
              <a:buNone/>
            </a:pPr>
            <a:r>
              <a:rPr lang="en-GB" sz="2400" u="sng" dirty="0"/>
              <a:t>Pictorial representation </a:t>
            </a:r>
          </a:p>
          <a:p>
            <a:pPr marL="0" indent="0">
              <a:buNone/>
            </a:pPr>
            <a:r>
              <a:rPr lang="en-GB" sz="2400" dirty="0"/>
              <a:t> Using representations, such as a diagram or picture of the problem</a:t>
            </a:r>
          </a:p>
          <a:p>
            <a:pPr marL="0" indent="0">
              <a:buNone/>
            </a:pPr>
            <a:r>
              <a:rPr lang="en-GB" sz="2400" u="sng" dirty="0"/>
              <a:t>Abstract Experiences </a:t>
            </a:r>
          </a:p>
          <a:p>
            <a:pPr marL="0" indent="0">
              <a:buNone/>
            </a:pPr>
            <a:r>
              <a:rPr lang="en-GB" sz="2400" dirty="0"/>
              <a:t> The symbolic stage - a student is now capable of representing problems by using mathematical notation, for example: 12 ÷ 2 = 6</a:t>
            </a:r>
          </a:p>
        </p:txBody>
      </p:sp>
      <p:pic>
        <p:nvPicPr>
          <p:cNvPr id="4" name="Picture 3">
            <a:extLst>
              <a:ext uri="{FF2B5EF4-FFF2-40B4-BE49-F238E27FC236}">
                <a16:creationId xmlns:a16="http://schemas.microsoft.com/office/drawing/2014/main" id="{1D4B1F18-B827-46F5-9688-5821B2EC3E5B}"/>
              </a:ext>
            </a:extLst>
          </p:cNvPr>
          <p:cNvPicPr>
            <a:picLocks noChangeAspect="1"/>
          </p:cNvPicPr>
          <p:nvPr/>
        </p:nvPicPr>
        <p:blipFill>
          <a:blip r:embed="rId2"/>
          <a:stretch>
            <a:fillRect/>
          </a:stretch>
        </p:blipFill>
        <p:spPr>
          <a:xfrm>
            <a:off x="3779912" y="4725144"/>
            <a:ext cx="3744416" cy="2257663"/>
          </a:xfrm>
          <a:prstGeom prst="rect">
            <a:avLst/>
          </a:prstGeom>
        </p:spPr>
      </p:pic>
    </p:spTree>
    <p:extLst>
      <p:ext uri="{BB962C8B-B14F-4D97-AF65-F5344CB8AC3E}">
        <p14:creationId xmlns:p14="http://schemas.microsoft.com/office/powerpoint/2010/main" val="33331898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48DB6-7C58-4634-B877-764B8954DAEE}"/>
              </a:ext>
            </a:extLst>
          </p:cNvPr>
          <p:cNvSpPr>
            <a:spLocks noGrp="1"/>
          </p:cNvSpPr>
          <p:nvPr>
            <p:ph type="title"/>
          </p:nvPr>
        </p:nvSpPr>
        <p:spPr/>
        <p:txBody>
          <a:bodyPr/>
          <a:lstStyle/>
          <a:p>
            <a:r>
              <a:rPr lang="en-GB" dirty="0"/>
              <a:t> By end of Reception…</a:t>
            </a:r>
          </a:p>
        </p:txBody>
      </p:sp>
      <p:sp>
        <p:nvSpPr>
          <p:cNvPr id="3" name="Content Placeholder 2">
            <a:extLst>
              <a:ext uri="{FF2B5EF4-FFF2-40B4-BE49-F238E27FC236}">
                <a16:creationId xmlns:a16="http://schemas.microsoft.com/office/drawing/2014/main" id="{AFC6D74D-E50D-428F-91C5-883C980C7B8F}"/>
              </a:ext>
            </a:extLst>
          </p:cNvPr>
          <p:cNvSpPr>
            <a:spLocks noGrp="1"/>
          </p:cNvSpPr>
          <p:nvPr>
            <p:ph sz="quarter" idx="13"/>
          </p:nvPr>
        </p:nvSpPr>
        <p:spPr/>
        <p:txBody>
          <a:bodyPr>
            <a:normAutofit fontScale="85000" lnSpcReduction="20000"/>
          </a:bodyPr>
          <a:lstStyle/>
          <a:p>
            <a:pPr marL="0" indent="0">
              <a:buNone/>
            </a:pPr>
            <a:r>
              <a:rPr lang="en-GB" dirty="0"/>
              <a:t> The aim is for children to be able to:</a:t>
            </a:r>
          </a:p>
          <a:p>
            <a:pPr marL="0" indent="0">
              <a:buNone/>
            </a:pPr>
            <a:r>
              <a:rPr lang="en-GB" dirty="0"/>
              <a:t> • Count reliably with numbers from one to 20, place them in order and say which number is one more or one less than a given number.</a:t>
            </a:r>
          </a:p>
          <a:p>
            <a:pPr marL="0" indent="0">
              <a:buNone/>
            </a:pPr>
            <a:r>
              <a:rPr lang="en-GB" dirty="0"/>
              <a:t> • Using quantities and objects, they add and subtract two single-digit numbers and count on or back to find the answer. </a:t>
            </a:r>
          </a:p>
          <a:p>
            <a:pPr marL="0" indent="0">
              <a:buNone/>
            </a:pPr>
            <a:r>
              <a:rPr lang="en-GB" dirty="0"/>
              <a:t>• They solve problems, including doubling, halving and sharing.</a:t>
            </a:r>
          </a:p>
        </p:txBody>
      </p:sp>
    </p:spTree>
    <p:extLst>
      <p:ext uri="{BB962C8B-B14F-4D97-AF65-F5344CB8AC3E}">
        <p14:creationId xmlns:p14="http://schemas.microsoft.com/office/powerpoint/2010/main" val="14113527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FC350-8D17-4982-943B-562F2C21896E}"/>
              </a:ext>
            </a:extLst>
          </p:cNvPr>
          <p:cNvSpPr>
            <a:spLocks noGrp="1"/>
          </p:cNvSpPr>
          <p:nvPr>
            <p:ph type="title"/>
          </p:nvPr>
        </p:nvSpPr>
        <p:spPr/>
        <p:txBody>
          <a:bodyPr/>
          <a:lstStyle/>
          <a:p>
            <a:r>
              <a:rPr lang="en-GB" dirty="0"/>
              <a:t>Subitising</a:t>
            </a:r>
          </a:p>
        </p:txBody>
      </p:sp>
      <p:pic>
        <p:nvPicPr>
          <p:cNvPr id="4" name="Content Placeholder 3">
            <a:extLst>
              <a:ext uri="{FF2B5EF4-FFF2-40B4-BE49-F238E27FC236}">
                <a16:creationId xmlns:a16="http://schemas.microsoft.com/office/drawing/2014/main" id="{23937D46-63AC-4E74-8F30-44C604C95C25}"/>
              </a:ext>
            </a:extLst>
          </p:cNvPr>
          <p:cNvPicPr>
            <a:picLocks noGrp="1" noChangeAspect="1"/>
          </p:cNvPicPr>
          <p:nvPr>
            <p:ph sz="quarter" idx="13"/>
          </p:nvPr>
        </p:nvPicPr>
        <p:blipFill>
          <a:blip r:embed="rId3"/>
          <a:stretch>
            <a:fillRect/>
          </a:stretch>
        </p:blipFill>
        <p:spPr>
          <a:xfrm>
            <a:off x="1259632" y="1556792"/>
            <a:ext cx="6071757" cy="3384376"/>
          </a:xfrm>
          <a:prstGeom prst="rect">
            <a:avLst/>
          </a:prstGeom>
        </p:spPr>
      </p:pic>
    </p:spTree>
    <p:extLst>
      <p:ext uri="{BB962C8B-B14F-4D97-AF65-F5344CB8AC3E}">
        <p14:creationId xmlns:p14="http://schemas.microsoft.com/office/powerpoint/2010/main" val="673227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BFFFF-4D1C-44AF-9C04-5B8C156D38DA}"/>
              </a:ext>
            </a:extLst>
          </p:cNvPr>
          <p:cNvSpPr>
            <a:spLocks noGrp="1"/>
          </p:cNvSpPr>
          <p:nvPr>
            <p:ph type="title"/>
          </p:nvPr>
        </p:nvSpPr>
        <p:spPr/>
        <p:txBody>
          <a:bodyPr/>
          <a:lstStyle/>
          <a:p>
            <a:r>
              <a:rPr lang="en-GB" dirty="0"/>
              <a:t>Count the dots…</a:t>
            </a:r>
          </a:p>
        </p:txBody>
      </p:sp>
      <p:pic>
        <p:nvPicPr>
          <p:cNvPr id="4" name="Content Placeholder 3">
            <a:extLst>
              <a:ext uri="{FF2B5EF4-FFF2-40B4-BE49-F238E27FC236}">
                <a16:creationId xmlns:a16="http://schemas.microsoft.com/office/drawing/2014/main" id="{93AAB79E-1478-41CF-8ECD-68C2D219B956}"/>
              </a:ext>
            </a:extLst>
          </p:cNvPr>
          <p:cNvPicPr>
            <a:picLocks noGrp="1" noChangeAspect="1"/>
          </p:cNvPicPr>
          <p:nvPr>
            <p:ph sz="quarter" idx="13"/>
          </p:nvPr>
        </p:nvPicPr>
        <p:blipFill>
          <a:blip r:embed="rId3"/>
          <a:stretch>
            <a:fillRect/>
          </a:stretch>
        </p:blipFill>
        <p:spPr>
          <a:xfrm>
            <a:off x="2150653" y="2405063"/>
            <a:ext cx="4523607" cy="2483644"/>
          </a:xfrm>
          <a:prstGeom prst="rect">
            <a:avLst/>
          </a:prstGeom>
        </p:spPr>
      </p:pic>
    </p:spTree>
    <p:extLst>
      <p:ext uri="{BB962C8B-B14F-4D97-AF65-F5344CB8AC3E}">
        <p14:creationId xmlns:p14="http://schemas.microsoft.com/office/powerpoint/2010/main" val="3648927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A8A88-C06E-48A2-A6D8-A806CC20A551}"/>
              </a:ext>
            </a:extLst>
          </p:cNvPr>
          <p:cNvSpPr>
            <a:spLocks noGrp="1"/>
          </p:cNvSpPr>
          <p:nvPr>
            <p:ph type="title"/>
          </p:nvPr>
        </p:nvSpPr>
        <p:spPr/>
        <p:txBody>
          <a:bodyPr/>
          <a:lstStyle/>
          <a:p>
            <a:r>
              <a:rPr lang="en-GB" b="1" dirty="0"/>
              <a:t>Reception </a:t>
            </a:r>
            <a:endParaRPr lang="en-GB" dirty="0"/>
          </a:p>
        </p:txBody>
      </p:sp>
      <p:sp>
        <p:nvSpPr>
          <p:cNvPr id="3" name="Content Placeholder 2">
            <a:extLst>
              <a:ext uri="{FF2B5EF4-FFF2-40B4-BE49-F238E27FC236}">
                <a16:creationId xmlns:a16="http://schemas.microsoft.com/office/drawing/2014/main" id="{C2BF9962-4378-472B-93FF-3D45F22376BD}"/>
              </a:ext>
            </a:extLst>
          </p:cNvPr>
          <p:cNvSpPr>
            <a:spLocks noGrp="1"/>
          </p:cNvSpPr>
          <p:nvPr>
            <p:ph sz="quarter" idx="13"/>
          </p:nvPr>
        </p:nvSpPr>
        <p:spPr>
          <a:xfrm>
            <a:off x="514350" y="1124744"/>
            <a:ext cx="8229599" cy="5458618"/>
          </a:xfrm>
        </p:spPr>
        <p:txBody>
          <a:bodyPr>
            <a:normAutofit fontScale="92500" lnSpcReduction="10000"/>
          </a:bodyPr>
          <a:lstStyle/>
          <a:p>
            <a:endParaRPr lang="en-GB" dirty="0"/>
          </a:p>
          <a:p>
            <a:r>
              <a:rPr lang="en-GB" b="1" dirty="0"/>
              <a:t>Equality</a:t>
            </a:r>
            <a:r>
              <a:rPr lang="en-GB" dirty="0"/>
              <a:t>–‘seven is the same total as four add three’ e.g.</a:t>
            </a:r>
          </a:p>
          <a:p>
            <a:endParaRPr lang="en-GB" dirty="0"/>
          </a:p>
          <a:p>
            <a:r>
              <a:rPr lang="en-GB" b="1" dirty="0"/>
              <a:t>Subitising</a:t>
            </a:r>
            <a:r>
              <a:rPr lang="en-GB" dirty="0"/>
              <a:t>–‘instantly recognizing the number of objects in a small group, without counting them’ e.g.              =5</a:t>
            </a:r>
          </a:p>
          <a:p>
            <a:endParaRPr lang="en-GB" dirty="0"/>
          </a:p>
          <a:p>
            <a:r>
              <a:rPr lang="en-GB" b="1" dirty="0"/>
              <a:t>Conservation of number </a:t>
            </a:r>
            <a:r>
              <a:rPr lang="en-GB" dirty="0"/>
              <a:t>–‘recognising that a value of objects are the same, even if they are laid out differently’ e.g.</a:t>
            </a:r>
          </a:p>
          <a:p>
            <a:endParaRPr lang="en-GB" dirty="0"/>
          </a:p>
          <a:p>
            <a:endParaRPr lang="en-GB" dirty="0"/>
          </a:p>
          <a:p>
            <a:endParaRPr lang="en-GB" dirty="0"/>
          </a:p>
          <a:p>
            <a:endParaRPr lang="en-GB" dirty="0"/>
          </a:p>
          <a:p>
            <a:endParaRPr lang="en-GB" dirty="0"/>
          </a:p>
        </p:txBody>
      </p:sp>
      <p:pic>
        <p:nvPicPr>
          <p:cNvPr id="4" name="Picture 3">
            <a:extLst>
              <a:ext uri="{FF2B5EF4-FFF2-40B4-BE49-F238E27FC236}">
                <a16:creationId xmlns:a16="http://schemas.microsoft.com/office/drawing/2014/main" id="{DFDE497D-0CAA-4E1C-8A92-B83DF8083D76}"/>
              </a:ext>
            </a:extLst>
          </p:cNvPr>
          <p:cNvPicPr>
            <a:picLocks noChangeAspect="1"/>
          </p:cNvPicPr>
          <p:nvPr/>
        </p:nvPicPr>
        <p:blipFill>
          <a:blip r:embed="rId2"/>
          <a:stretch>
            <a:fillRect/>
          </a:stretch>
        </p:blipFill>
        <p:spPr>
          <a:xfrm>
            <a:off x="3707516" y="2267744"/>
            <a:ext cx="1224524" cy="810833"/>
          </a:xfrm>
          <a:prstGeom prst="rect">
            <a:avLst/>
          </a:prstGeom>
        </p:spPr>
      </p:pic>
      <p:pic>
        <p:nvPicPr>
          <p:cNvPr id="5" name="Picture 4">
            <a:extLst>
              <a:ext uri="{FF2B5EF4-FFF2-40B4-BE49-F238E27FC236}">
                <a16:creationId xmlns:a16="http://schemas.microsoft.com/office/drawing/2014/main" id="{AF35BD07-2BC8-475E-BADD-12E30EF571A1}"/>
              </a:ext>
            </a:extLst>
          </p:cNvPr>
          <p:cNvPicPr>
            <a:picLocks noChangeAspect="1"/>
          </p:cNvPicPr>
          <p:nvPr/>
        </p:nvPicPr>
        <p:blipFill>
          <a:blip r:embed="rId3"/>
          <a:stretch>
            <a:fillRect/>
          </a:stretch>
        </p:blipFill>
        <p:spPr>
          <a:xfrm>
            <a:off x="2627785" y="3933057"/>
            <a:ext cx="720080" cy="720080"/>
          </a:xfrm>
          <a:prstGeom prst="rect">
            <a:avLst/>
          </a:prstGeom>
        </p:spPr>
      </p:pic>
      <p:pic>
        <p:nvPicPr>
          <p:cNvPr id="6" name="Picture 5">
            <a:extLst>
              <a:ext uri="{FF2B5EF4-FFF2-40B4-BE49-F238E27FC236}">
                <a16:creationId xmlns:a16="http://schemas.microsoft.com/office/drawing/2014/main" id="{A05B37EB-23AF-4146-899C-B52ED696DCA6}"/>
              </a:ext>
            </a:extLst>
          </p:cNvPr>
          <p:cNvPicPr>
            <a:picLocks noChangeAspect="1"/>
          </p:cNvPicPr>
          <p:nvPr/>
        </p:nvPicPr>
        <p:blipFill>
          <a:blip r:embed="rId4"/>
          <a:stretch>
            <a:fillRect/>
          </a:stretch>
        </p:blipFill>
        <p:spPr>
          <a:xfrm>
            <a:off x="4750050" y="5738679"/>
            <a:ext cx="779626" cy="714657"/>
          </a:xfrm>
          <a:prstGeom prst="rect">
            <a:avLst/>
          </a:prstGeom>
        </p:spPr>
      </p:pic>
      <p:pic>
        <p:nvPicPr>
          <p:cNvPr id="7" name="Picture 6">
            <a:extLst>
              <a:ext uri="{FF2B5EF4-FFF2-40B4-BE49-F238E27FC236}">
                <a16:creationId xmlns:a16="http://schemas.microsoft.com/office/drawing/2014/main" id="{98668E6D-823D-4F21-BD8B-4770CA70CAA5}"/>
              </a:ext>
            </a:extLst>
          </p:cNvPr>
          <p:cNvPicPr>
            <a:picLocks noChangeAspect="1"/>
          </p:cNvPicPr>
          <p:nvPr/>
        </p:nvPicPr>
        <p:blipFill>
          <a:blip r:embed="rId5"/>
          <a:stretch>
            <a:fillRect/>
          </a:stretch>
        </p:blipFill>
        <p:spPr>
          <a:xfrm>
            <a:off x="5684671" y="5723467"/>
            <a:ext cx="779626" cy="885939"/>
          </a:xfrm>
          <a:prstGeom prst="rect">
            <a:avLst/>
          </a:prstGeom>
        </p:spPr>
      </p:pic>
    </p:spTree>
    <p:extLst>
      <p:ext uri="{BB962C8B-B14F-4D97-AF65-F5344CB8AC3E}">
        <p14:creationId xmlns:p14="http://schemas.microsoft.com/office/powerpoint/2010/main" val="4022535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6D1D5-1B57-4D60-BD22-48DE97F12057}"/>
              </a:ext>
            </a:extLst>
          </p:cNvPr>
          <p:cNvSpPr>
            <a:spLocks noGrp="1"/>
          </p:cNvSpPr>
          <p:nvPr>
            <p:ph type="title"/>
          </p:nvPr>
        </p:nvSpPr>
        <p:spPr/>
        <p:txBody>
          <a:bodyPr/>
          <a:lstStyle/>
          <a:p>
            <a:r>
              <a:rPr lang="en-GB" dirty="0"/>
              <a:t>Reception cont.</a:t>
            </a:r>
          </a:p>
        </p:txBody>
      </p:sp>
      <p:sp>
        <p:nvSpPr>
          <p:cNvPr id="3" name="Content Placeholder 2">
            <a:extLst>
              <a:ext uri="{FF2B5EF4-FFF2-40B4-BE49-F238E27FC236}">
                <a16:creationId xmlns:a16="http://schemas.microsoft.com/office/drawing/2014/main" id="{2FC63CCD-2340-4A30-8967-E90804F778E7}"/>
              </a:ext>
            </a:extLst>
          </p:cNvPr>
          <p:cNvSpPr>
            <a:spLocks noGrp="1"/>
          </p:cNvSpPr>
          <p:nvPr>
            <p:ph sz="quarter" idx="13"/>
          </p:nvPr>
        </p:nvSpPr>
        <p:spPr/>
        <p:txBody>
          <a:bodyPr>
            <a:normAutofit fontScale="70000" lnSpcReduction="20000"/>
          </a:bodyPr>
          <a:lstStyle/>
          <a:p>
            <a:r>
              <a:rPr lang="en-GB" dirty="0"/>
              <a:t> One-to-one correspondence  e.g.</a:t>
            </a:r>
          </a:p>
          <a:p>
            <a:pPr marL="0" indent="0">
              <a:buNone/>
            </a:pPr>
            <a:endParaRPr lang="en-GB" dirty="0"/>
          </a:p>
          <a:p>
            <a:pPr marL="0" indent="0">
              <a:buNone/>
            </a:pPr>
            <a:r>
              <a:rPr lang="en-GB" dirty="0"/>
              <a:t>• Counting on and back from any number – e.g. ‘five add three more totals eight’ ‘ten take away three totals seven’ </a:t>
            </a:r>
          </a:p>
          <a:p>
            <a:pPr marL="0" indent="0">
              <a:buNone/>
            </a:pPr>
            <a:endParaRPr lang="en-GB" dirty="0"/>
          </a:p>
          <a:p>
            <a:pPr marL="0" indent="0">
              <a:buNone/>
            </a:pPr>
            <a:r>
              <a:rPr lang="en-GB" dirty="0"/>
              <a:t> Using apparatus and objects to represent and communicate thinking </a:t>
            </a:r>
          </a:p>
          <a:p>
            <a:pPr marL="0" indent="0">
              <a:buNone/>
            </a:pPr>
            <a:endParaRPr lang="en-GB" dirty="0"/>
          </a:p>
          <a:p>
            <a:pPr marL="0" indent="0">
              <a:buNone/>
            </a:pPr>
            <a:r>
              <a:rPr lang="en-GB" dirty="0"/>
              <a:t> Maths language – using mathematical words verbally in every-day situations – e.g. ‘climb up to the top’ / ‘climb down to the bottom’ </a:t>
            </a:r>
          </a:p>
        </p:txBody>
      </p:sp>
      <p:pic>
        <p:nvPicPr>
          <p:cNvPr id="4" name="Picture 3">
            <a:extLst>
              <a:ext uri="{FF2B5EF4-FFF2-40B4-BE49-F238E27FC236}">
                <a16:creationId xmlns:a16="http://schemas.microsoft.com/office/drawing/2014/main" id="{59857156-42FD-4AAD-8A70-2B06EB3CDE54}"/>
              </a:ext>
            </a:extLst>
          </p:cNvPr>
          <p:cNvPicPr>
            <a:picLocks noChangeAspect="1"/>
          </p:cNvPicPr>
          <p:nvPr/>
        </p:nvPicPr>
        <p:blipFill>
          <a:blip r:embed="rId2"/>
          <a:stretch>
            <a:fillRect/>
          </a:stretch>
        </p:blipFill>
        <p:spPr>
          <a:xfrm>
            <a:off x="4860032" y="1772816"/>
            <a:ext cx="1752600" cy="800100"/>
          </a:xfrm>
          <a:prstGeom prst="rect">
            <a:avLst/>
          </a:prstGeom>
        </p:spPr>
      </p:pic>
      <p:pic>
        <p:nvPicPr>
          <p:cNvPr id="5" name="Picture 4">
            <a:extLst>
              <a:ext uri="{FF2B5EF4-FFF2-40B4-BE49-F238E27FC236}">
                <a16:creationId xmlns:a16="http://schemas.microsoft.com/office/drawing/2014/main" id="{704BF612-A5A7-4DC0-90F9-1289338C5DCD}"/>
              </a:ext>
            </a:extLst>
          </p:cNvPr>
          <p:cNvPicPr>
            <a:picLocks noChangeAspect="1"/>
          </p:cNvPicPr>
          <p:nvPr/>
        </p:nvPicPr>
        <p:blipFill>
          <a:blip r:embed="rId3"/>
          <a:stretch>
            <a:fillRect/>
          </a:stretch>
        </p:blipFill>
        <p:spPr>
          <a:xfrm>
            <a:off x="6612632" y="3096865"/>
            <a:ext cx="983704" cy="579945"/>
          </a:xfrm>
          <a:prstGeom prst="rect">
            <a:avLst/>
          </a:prstGeom>
        </p:spPr>
      </p:pic>
      <p:pic>
        <p:nvPicPr>
          <p:cNvPr id="6" name="Picture 5">
            <a:extLst>
              <a:ext uri="{FF2B5EF4-FFF2-40B4-BE49-F238E27FC236}">
                <a16:creationId xmlns:a16="http://schemas.microsoft.com/office/drawing/2014/main" id="{8DBD32C6-4CF1-41C2-9CBF-11EC7AEFA3B0}"/>
              </a:ext>
            </a:extLst>
          </p:cNvPr>
          <p:cNvPicPr>
            <a:picLocks noChangeAspect="1"/>
          </p:cNvPicPr>
          <p:nvPr/>
        </p:nvPicPr>
        <p:blipFill>
          <a:blip r:embed="rId4"/>
          <a:stretch>
            <a:fillRect/>
          </a:stretch>
        </p:blipFill>
        <p:spPr>
          <a:xfrm>
            <a:off x="1691680" y="4005064"/>
            <a:ext cx="2009775" cy="457200"/>
          </a:xfrm>
          <a:prstGeom prst="rect">
            <a:avLst/>
          </a:prstGeom>
        </p:spPr>
      </p:pic>
    </p:spTree>
    <p:extLst>
      <p:ext uri="{BB962C8B-B14F-4D97-AF65-F5344CB8AC3E}">
        <p14:creationId xmlns:p14="http://schemas.microsoft.com/office/powerpoint/2010/main" val="22638135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D0AFE9-43D9-44EF-A341-EAB5A8E172FE}"/>
              </a:ext>
            </a:extLst>
          </p:cNvPr>
          <p:cNvSpPr>
            <a:spLocks noGrp="1"/>
          </p:cNvSpPr>
          <p:nvPr>
            <p:ph type="title"/>
          </p:nvPr>
        </p:nvSpPr>
        <p:spPr/>
        <p:txBody>
          <a:bodyPr/>
          <a:lstStyle/>
          <a:p>
            <a:r>
              <a:rPr lang="en-GB" dirty="0"/>
              <a:t>Year 1</a:t>
            </a:r>
          </a:p>
        </p:txBody>
      </p:sp>
      <p:sp>
        <p:nvSpPr>
          <p:cNvPr id="3" name="Content Placeholder 2">
            <a:extLst>
              <a:ext uri="{FF2B5EF4-FFF2-40B4-BE49-F238E27FC236}">
                <a16:creationId xmlns:a16="http://schemas.microsoft.com/office/drawing/2014/main" id="{A393AC7D-0892-431C-9C31-1A8D0D4AAEDC}"/>
              </a:ext>
            </a:extLst>
          </p:cNvPr>
          <p:cNvSpPr>
            <a:spLocks noGrp="1"/>
          </p:cNvSpPr>
          <p:nvPr>
            <p:ph sz="quarter" idx="13"/>
          </p:nvPr>
        </p:nvSpPr>
        <p:spPr>
          <a:xfrm>
            <a:off x="514351" y="1196752"/>
            <a:ext cx="7796030" cy="5112568"/>
          </a:xfrm>
        </p:spPr>
        <p:txBody>
          <a:bodyPr>
            <a:noAutofit/>
          </a:bodyPr>
          <a:lstStyle/>
          <a:p>
            <a:r>
              <a:rPr lang="en-GB" sz="2000" dirty="0"/>
              <a:t>Count to and across 100, forwards and backwards from any number. </a:t>
            </a:r>
          </a:p>
          <a:p>
            <a:r>
              <a:rPr lang="en-GB" sz="2000" dirty="0"/>
              <a:t> Read and write numbers to 20 in numerals and words. </a:t>
            </a:r>
          </a:p>
          <a:p>
            <a:r>
              <a:rPr lang="en-GB" sz="2000" dirty="0"/>
              <a:t> Read and write number to 100 in numerals. </a:t>
            </a:r>
          </a:p>
          <a:p>
            <a:r>
              <a:rPr lang="en-GB" sz="2000" dirty="0"/>
              <a:t> Say 1 more/1 less to 100. </a:t>
            </a:r>
          </a:p>
          <a:p>
            <a:r>
              <a:rPr lang="en-GB" sz="2000" dirty="0"/>
              <a:t> Count in multiples of 2, 5 and 10. </a:t>
            </a:r>
          </a:p>
          <a:p>
            <a:r>
              <a:rPr lang="en-GB" sz="2000" dirty="0"/>
              <a:t> </a:t>
            </a:r>
            <a:r>
              <a:rPr lang="en-GB" sz="2000" b="1" dirty="0"/>
              <a:t>Use bonds and subtraction facts to 20. </a:t>
            </a:r>
          </a:p>
          <a:p>
            <a:r>
              <a:rPr lang="en-GB" sz="2000" dirty="0"/>
              <a:t>Add and subtract 1 digit and 2 digit numbers to 20, including zero.  </a:t>
            </a:r>
          </a:p>
          <a:p>
            <a:r>
              <a:rPr lang="en-GB" sz="2000" dirty="0"/>
              <a:t>Solve one-step multiplication and division using objects, pictorial representation and arrays. </a:t>
            </a:r>
          </a:p>
          <a:p>
            <a:r>
              <a:rPr lang="en-GB" sz="2000" dirty="0"/>
              <a:t> Recognise half and a quarter of object, shape or quantity. </a:t>
            </a:r>
          </a:p>
          <a:p>
            <a:r>
              <a:rPr lang="en-GB" sz="2000" dirty="0"/>
              <a:t> Sequence events in chronological order. </a:t>
            </a:r>
          </a:p>
          <a:p>
            <a:r>
              <a:rPr lang="en-GB" sz="2000" dirty="0"/>
              <a:t>Use language of day, week, month and year. </a:t>
            </a:r>
          </a:p>
          <a:p>
            <a:r>
              <a:rPr lang="en-GB" sz="2400" dirty="0"/>
              <a:t>Tell time to hour and half past.</a:t>
            </a:r>
          </a:p>
        </p:txBody>
      </p:sp>
    </p:spTree>
    <p:extLst>
      <p:ext uri="{BB962C8B-B14F-4D97-AF65-F5344CB8AC3E}">
        <p14:creationId xmlns:p14="http://schemas.microsoft.com/office/powerpoint/2010/main" val="1372903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B5BBE-82DA-4444-B9D0-10D99B81017D}"/>
              </a:ext>
            </a:extLst>
          </p:cNvPr>
          <p:cNvSpPr>
            <a:spLocks noGrp="1"/>
          </p:cNvSpPr>
          <p:nvPr>
            <p:ph type="title"/>
          </p:nvPr>
        </p:nvSpPr>
        <p:spPr/>
        <p:txBody>
          <a:bodyPr/>
          <a:lstStyle/>
          <a:p>
            <a:r>
              <a:rPr lang="en-GB" dirty="0"/>
              <a:t>Number bonds</a:t>
            </a:r>
          </a:p>
        </p:txBody>
      </p:sp>
      <p:sp>
        <p:nvSpPr>
          <p:cNvPr id="3" name="Content Placeholder 2">
            <a:extLst>
              <a:ext uri="{FF2B5EF4-FFF2-40B4-BE49-F238E27FC236}">
                <a16:creationId xmlns:a16="http://schemas.microsoft.com/office/drawing/2014/main" id="{4E980900-8FF4-48A3-8E8C-7C6E1517F4AF}"/>
              </a:ext>
            </a:extLst>
          </p:cNvPr>
          <p:cNvSpPr>
            <a:spLocks noGrp="1"/>
          </p:cNvSpPr>
          <p:nvPr>
            <p:ph sz="quarter" idx="13"/>
          </p:nvPr>
        </p:nvSpPr>
        <p:spPr>
          <a:xfrm>
            <a:off x="514351" y="1417638"/>
            <a:ext cx="7796030" cy="3956947"/>
          </a:xfrm>
        </p:spPr>
        <p:txBody>
          <a:bodyPr/>
          <a:lstStyle/>
          <a:p>
            <a:r>
              <a:rPr lang="en-GB" dirty="0"/>
              <a:t> a number bond is a simple addition sum which has become so familiar that a child can recognise it and complete it almost instantly, with recall as automatic as that of an entry from a multiplication table in multiplication</a:t>
            </a:r>
          </a:p>
        </p:txBody>
      </p:sp>
    </p:spTree>
    <p:extLst>
      <p:ext uri="{BB962C8B-B14F-4D97-AF65-F5344CB8AC3E}">
        <p14:creationId xmlns:p14="http://schemas.microsoft.com/office/powerpoint/2010/main" val="17701682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8185D-AAD7-4A7A-A7CF-12ED9AA0D421}"/>
              </a:ext>
            </a:extLst>
          </p:cNvPr>
          <p:cNvSpPr>
            <a:spLocks noGrp="1"/>
          </p:cNvSpPr>
          <p:nvPr>
            <p:ph type="title"/>
          </p:nvPr>
        </p:nvSpPr>
        <p:spPr/>
        <p:txBody>
          <a:bodyPr>
            <a:normAutofit fontScale="90000"/>
          </a:bodyPr>
          <a:lstStyle/>
          <a:p>
            <a:r>
              <a:rPr lang="en-GB" dirty="0"/>
              <a:t>Why are Number bonds so important?</a:t>
            </a:r>
          </a:p>
        </p:txBody>
      </p:sp>
      <p:sp>
        <p:nvSpPr>
          <p:cNvPr id="6" name="Content Placeholder 5">
            <a:extLst>
              <a:ext uri="{FF2B5EF4-FFF2-40B4-BE49-F238E27FC236}">
                <a16:creationId xmlns:a16="http://schemas.microsoft.com/office/drawing/2014/main" id="{08EBE7D5-D5DA-4FB0-BD75-75B79EFF4704}"/>
              </a:ext>
            </a:extLst>
          </p:cNvPr>
          <p:cNvSpPr>
            <a:spLocks noGrp="1"/>
          </p:cNvSpPr>
          <p:nvPr>
            <p:ph sz="quarter" idx="13"/>
          </p:nvPr>
        </p:nvSpPr>
        <p:spPr/>
        <p:txBody>
          <a:bodyPr/>
          <a:lstStyle/>
          <a:p>
            <a:endParaRPr lang="en-GB" dirty="0"/>
          </a:p>
        </p:txBody>
      </p:sp>
      <p:pic>
        <p:nvPicPr>
          <p:cNvPr id="7" name="Picture 6">
            <a:extLst>
              <a:ext uri="{FF2B5EF4-FFF2-40B4-BE49-F238E27FC236}">
                <a16:creationId xmlns:a16="http://schemas.microsoft.com/office/drawing/2014/main" id="{B4223925-5387-4690-AFE6-09E6596164A2}"/>
              </a:ext>
            </a:extLst>
          </p:cNvPr>
          <p:cNvPicPr>
            <a:picLocks noChangeAspect="1"/>
          </p:cNvPicPr>
          <p:nvPr/>
        </p:nvPicPr>
        <p:blipFill>
          <a:blip r:embed="rId3"/>
          <a:stretch>
            <a:fillRect/>
          </a:stretch>
        </p:blipFill>
        <p:spPr>
          <a:xfrm>
            <a:off x="457200" y="1988840"/>
            <a:ext cx="7143750" cy="3581400"/>
          </a:xfrm>
          <a:prstGeom prst="rect">
            <a:avLst/>
          </a:prstGeom>
        </p:spPr>
      </p:pic>
    </p:spTree>
    <p:extLst>
      <p:ext uri="{BB962C8B-B14F-4D97-AF65-F5344CB8AC3E}">
        <p14:creationId xmlns:p14="http://schemas.microsoft.com/office/powerpoint/2010/main" val="51487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8F09E-4B01-4C5C-8E28-437E1750CC5A}"/>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106731F6-6D66-4391-9EA6-2B69D9AD65D7}"/>
              </a:ext>
            </a:extLst>
          </p:cNvPr>
          <p:cNvPicPr>
            <a:picLocks noGrp="1" noChangeAspect="1"/>
          </p:cNvPicPr>
          <p:nvPr>
            <p:ph sz="quarter" idx="13"/>
          </p:nvPr>
        </p:nvPicPr>
        <p:blipFill>
          <a:blip r:embed="rId2"/>
          <a:stretch>
            <a:fillRect/>
          </a:stretch>
        </p:blipFill>
        <p:spPr>
          <a:xfrm>
            <a:off x="1835697" y="1958768"/>
            <a:ext cx="4677542" cy="3989669"/>
          </a:xfrm>
          <a:prstGeom prst="rect">
            <a:avLst/>
          </a:prstGeom>
        </p:spPr>
      </p:pic>
    </p:spTree>
    <p:extLst>
      <p:ext uri="{BB962C8B-B14F-4D97-AF65-F5344CB8AC3E}">
        <p14:creationId xmlns:p14="http://schemas.microsoft.com/office/powerpoint/2010/main" val="5104328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EDE86-BE4F-4BCF-88CC-5D3AACA1D272}"/>
              </a:ext>
            </a:extLst>
          </p:cNvPr>
          <p:cNvSpPr>
            <a:spLocks noGrp="1"/>
          </p:cNvSpPr>
          <p:nvPr>
            <p:ph type="title"/>
          </p:nvPr>
        </p:nvSpPr>
        <p:spPr/>
        <p:txBody>
          <a:bodyPr/>
          <a:lstStyle/>
          <a:p>
            <a:r>
              <a:rPr lang="en-GB" dirty="0"/>
              <a:t>Year 2</a:t>
            </a:r>
          </a:p>
        </p:txBody>
      </p:sp>
      <p:pic>
        <p:nvPicPr>
          <p:cNvPr id="4" name="Content Placeholder 3">
            <a:extLst>
              <a:ext uri="{FF2B5EF4-FFF2-40B4-BE49-F238E27FC236}">
                <a16:creationId xmlns:a16="http://schemas.microsoft.com/office/drawing/2014/main" id="{EB12BB45-78F5-4445-B33D-85A9CB7C42EF}"/>
              </a:ext>
            </a:extLst>
          </p:cNvPr>
          <p:cNvPicPr>
            <a:picLocks noGrp="1" noChangeAspect="1"/>
          </p:cNvPicPr>
          <p:nvPr>
            <p:ph sz="quarter" idx="13"/>
          </p:nvPr>
        </p:nvPicPr>
        <p:blipFill>
          <a:blip r:embed="rId2"/>
          <a:stretch>
            <a:fillRect/>
          </a:stretch>
        </p:blipFill>
        <p:spPr>
          <a:xfrm>
            <a:off x="2627784" y="1772816"/>
            <a:ext cx="3451951" cy="3885530"/>
          </a:xfrm>
          <a:prstGeom prst="rect">
            <a:avLst/>
          </a:prstGeom>
        </p:spPr>
      </p:pic>
    </p:spTree>
    <p:extLst>
      <p:ext uri="{BB962C8B-B14F-4D97-AF65-F5344CB8AC3E}">
        <p14:creationId xmlns:p14="http://schemas.microsoft.com/office/powerpoint/2010/main" val="2535750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1" y="485775"/>
            <a:ext cx="8147247" cy="1143000"/>
          </a:xfrm>
        </p:spPr>
        <p:txBody>
          <a:bodyPr>
            <a:normAutofit/>
          </a:bodyPr>
          <a:lstStyle/>
          <a:p>
            <a:r>
              <a:rPr lang="en-GB" sz="6000" dirty="0">
                <a:latin typeface="Kinetic Letters" panose="02000000000000000000" pitchFamily="50" charset="0"/>
              </a:rPr>
              <a:t>Methods and resources</a:t>
            </a:r>
          </a:p>
        </p:txBody>
      </p:sp>
      <p:sp>
        <p:nvSpPr>
          <p:cNvPr id="3" name="Text Placeholder 2"/>
          <p:cNvSpPr>
            <a:spLocks noGrp="1"/>
          </p:cNvSpPr>
          <p:nvPr>
            <p:ph type="body" sz="half" idx="1"/>
          </p:nvPr>
        </p:nvSpPr>
        <p:spPr>
          <a:xfrm>
            <a:off x="457200" y="2205039"/>
            <a:ext cx="8147248" cy="3921125"/>
          </a:xfrm>
        </p:spPr>
        <p:txBody>
          <a:bodyPr>
            <a:normAutofit fontScale="85000" lnSpcReduction="20000"/>
          </a:bodyPr>
          <a:lstStyle/>
          <a:p>
            <a:r>
              <a:rPr lang="en-GB" sz="4800" dirty="0">
                <a:latin typeface="Kinetic Letters" panose="02000000000000000000" pitchFamily="50" charset="0"/>
              </a:rPr>
              <a:t>Numicon</a:t>
            </a:r>
          </a:p>
          <a:p>
            <a:r>
              <a:rPr lang="en-GB" sz="4800" dirty="0">
                <a:latin typeface="Kinetic Letters" panose="02000000000000000000" pitchFamily="50" charset="0"/>
              </a:rPr>
              <a:t>Tens frames</a:t>
            </a:r>
          </a:p>
          <a:p>
            <a:r>
              <a:rPr lang="en-GB" sz="4800" dirty="0">
                <a:latin typeface="Kinetic Letters" panose="02000000000000000000" pitchFamily="50" charset="0"/>
              </a:rPr>
              <a:t>Part whole</a:t>
            </a:r>
          </a:p>
          <a:p>
            <a:r>
              <a:rPr lang="en-GB" sz="4800" dirty="0">
                <a:latin typeface="Kinetic Letters" panose="02000000000000000000" pitchFamily="50" charset="0"/>
              </a:rPr>
              <a:t>Number lines</a:t>
            </a:r>
          </a:p>
          <a:p>
            <a:r>
              <a:rPr lang="en-GB" sz="4800" dirty="0">
                <a:latin typeface="Kinetic Letters" panose="02000000000000000000" pitchFamily="50" charset="0"/>
              </a:rPr>
              <a:t>Bead strings</a:t>
            </a:r>
          </a:p>
          <a:p>
            <a:r>
              <a:rPr lang="en-GB" sz="4800" dirty="0">
                <a:latin typeface="Kinetic Letters" panose="02000000000000000000" pitchFamily="50" charset="0"/>
              </a:rPr>
              <a:t>Counters/ cubes</a:t>
            </a:r>
          </a:p>
        </p:txBody>
      </p:sp>
    </p:spTree>
    <p:extLst>
      <p:ext uri="{BB962C8B-B14F-4D97-AF65-F5344CB8AC3E}">
        <p14:creationId xmlns:p14="http://schemas.microsoft.com/office/powerpoint/2010/main" val="2828365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8678A-EA94-41D6-A17C-25E02451CDEA}"/>
              </a:ext>
            </a:extLst>
          </p:cNvPr>
          <p:cNvSpPr>
            <a:spLocks noGrp="1"/>
          </p:cNvSpPr>
          <p:nvPr>
            <p:ph type="title"/>
          </p:nvPr>
        </p:nvSpPr>
        <p:spPr/>
        <p:txBody>
          <a:bodyPr/>
          <a:lstStyle/>
          <a:p>
            <a:r>
              <a:rPr lang="en-GB" dirty="0"/>
              <a:t>Numicon – your turn</a:t>
            </a:r>
          </a:p>
        </p:txBody>
      </p:sp>
      <p:sp>
        <p:nvSpPr>
          <p:cNvPr id="3" name="Content Placeholder 2">
            <a:extLst>
              <a:ext uri="{FF2B5EF4-FFF2-40B4-BE49-F238E27FC236}">
                <a16:creationId xmlns:a16="http://schemas.microsoft.com/office/drawing/2014/main" id="{DB23DAA3-7C6D-4C9F-B6CE-0BD7B15C2B9F}"/>
              </a:ext>
            </a:extLst>
          </p:cNvPr>
          <p:cNvSpPr>
            <a:spLocks noGrp="1"/>
          </p:cNvSpPr>
          <p:nvPr>
            <p:ph sz="quarter" idx="13"/>
          </p:nvPr>
        </p:nvSpPr>
        <p:spPr/>
        <p:txBody>
          <a:bodyPr>
            <a:normAutofit lnSpcReduction="10000"/>
          </a:bodyPr>
          <a:lstStyle/>
          <a:p>
            <a:r>
              <a:rPr lang="en-GB" dirty="0"/>
              <a:t>Find the shapes and order them 1 – 10 </a:t>
            </a:r>
          </a:p>
          <a:p>
            <a:pPr marL="0" indent="0">
              <a:buNone/>
            </a:pPr>
            <a:r>
              <a:rPr lang="en-GB" dirty="0"/>
              <a:t>• Recognising numbers – Show me? Prove it? </a:t>
            </a:r>
          </a:p>
          <a:p>
            <a:pPr marL="0" indent="0">
              <a:buNone/>
            </a:pPr>
            <a:r>
              <a:rPr lang="en-GB" dirty="0"/>
              <a:t>• What do you notice about the shapes? </a:t>
            </a:r>
          </a:p>
          <a:p>
            <a:pPr marL="0" indent="0">
              <a:buNone/>
            </a:pPr>
            <a:r>
              <a:rPr lang="en-GB" dirty="0"/>
              <a:t>• What happens when you add a 1 (orange) to the 2? The three? Etc. (show me!) </a:t>
            </a:r>
          </a:p>
          <a:p>
            <a:pPr marL="0" indent="0">
              <a:buNone/>
            </a:pPr>
            <a:r>
              <a:rPr lang="en-GB" dirty="0"/>
              <a:t>• Show me one more than 6? Prove it? </a:t>
            </a:r>
          </a:p>
        </p:txBody>
      </p:sp>
    </p:spTree>
    <p:extLst>
      <p:ext uri="{BB962C8B-B14F-4D97-AF65-F5344CB8AC3E}">
        <p14:creationId xmlns:p14="http://schemas.microsoft.com/office/powerpoint/2010/main" val="10091620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1E0D0-8ECD-4211-B805-0D440A8B7FF9}"/>
              </a:ext>
            </a:extLst>
          </p:cNvPr>
          <p:cNvSpPr>
            <a:spLocks noGrp="1"/>
          </p:cNvSpPr>
          <p:nvPr>
            <p:ph type="title"/>
          </p:nvPr>
        </p:nvSpPr>
        <p:spPr/>
        <p:txBody>
          <a:bodyPr/>
          <a:lstStyle/>
          <a:p>
            <a:r>
              <a:rPr lang="en-GB" dirty="0"/>
              <a:t>Bead Strings - your turn </a:t>
            </a:r>
          </a:p>
        </p:txBody>
      </p:sp>
      <p:sp>
        <p:nvSpPr>
          <p:cNvPr id="3" name="Content Placeholder 2">
            <a:extLst>
              <a:ext uri="{FF2B5EF4-FFF2-40B4-BE49-F238E27FC236}">
                <a16:creationId xmlns:a16="http://schemas.microsoft.com/office/drawing/2014/main" id="{FC9698F0-1106-4015-AE73-35445B9EE2CE}"/>
              </a:ext>
            </a:extLst>
          </p:cNvPr>
          <p:cNvSpPr>
            <a:spLocks noGrp="1"/>
          </p:cNvSpPr>
          <p:nvPr>
            <p:ph sz="quarter" idx="13"/>
          </p:nvPr>
        </p:nvSpPr>
        <p:spPr/>
        <p:txBody>
          <a:bodyPr>
            <a:normAutofit fontScale="92500"/>
          </a:bodyPr>
          <a:lstStyle/>
          <a:p>
            <a:pPr marL="0" indent="0">
              <a:buNone/>
            </a:pPr>
            <a:r>
              <a:rPr lang="en-GB" dirty="0"/>
              <a:t>• Make me the number 25? How do you know? </a:t>
            </a:r>
          </a:p>
          <a:p>
            <a:pPr marL="0" indent="0">
              <a:buNone/>
            </a:pPr>
            <a:r>
              <a:rPr lang="en-GB" dirty="0"/>
              <a:t>• Make me the number 56? How do you know? </a:t>
            </a:r>
          </a:p>
          <a:p>
            <a:pPr marL="0" indent="0">
              <a:buNone/>
            </a:pPr>
            <a:r>
              <a:rPr lang="en-GB" dirty="0"/>
              <a:t>• Count in 1s up to 20 </a:t>
            </a:r>
          </a:p>
          <a:p>
            <a:pPr marL="0" indent="0">
              <a:buNone/>
            </a:pPr>
            <a:r>
              <a:rPr lang="en-GB" dirty="0"/>
              <a:t>• Count in 2s up to 20</a:t>
            </a:r>
          </a:p>
          <a:p>
            <a:pPr marL="0" indent="0">
              <a:buNone/>
            </a:pPr>
            <a:r>
              <a:rPr lang="en-GB" dirty="0"/>
              <a:t> • Count in 5s up to 20 </a:t>
            </a:r>
          </a:p>
        </p:txBody>
      </p:sp>
    </p:spTree>
    <p:extLst>
      <p:ext uri="{BB962C8B-B14F-4D97-AF65-F5344CB8AC3E}">
        <p14:creationId xmlns:p14="http://schemas.microsoft.com/office/powerpoint/2010/main" val="463900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8456B-2EDA-4A03-9E32-ED5184C47D4F}"/>
              </a:ext>
            </a:extLst>
          </p:cNvPr>
          <p:cNvSpPr>
            <a:spLocks noGrp="1"/>
          </p:cNvSpPr>
          <p:nvPr>
            <p:ph type="title"/>
          </p:nvPr>
        </p:nvSpPr>
        <p:spPr/>
        <p:txBody>
          <a:bodyPr/>
          <a:lstStyle/>
          <a:p>
            <a:r>
              <a:rPr lang="en-GB" dirty="0"/>
              <a:t>Number Lines – your turn</a:t>
            </a:r>
          </a:p>
        </p:txBody>
      </p:sp>
      <p:sp>
        <p:nvSpPr>
          <p:cNvPr id="3" name="Content Placeholder 2">
            <a:extLst>
              <a:ext uri="{FF2B5EF4-FFF2-40B4-BE49-F238E27FC236}">
                <a16:creationId xmlns:a16="http://schemas.microsoft.com/office/drawing/2014/main" id="{AF223BE8-BB38-4D30-9321-18F14D9B3C45}"/>
              </a:ext>
            </a:extLst>
          </p:cNvPr>
          <p:cNvSpPr>
            <a:spLocks noGrp="1"/>
          </p:cNvSpPr>
          <p:nvPr>
            <p:ph sz="quarter" idx="13"/>
          </p:nvPr>
        </p:nvSpPr>
        <p:spPr>
          <a:xfrm>
            <a:off x="514350" y="2063396"/>
            <a:ext cx="8018089" cy="3741868"/>
          </a:xfrm>
        </p:spPr>
        <p:txBody>
          <a:bodyPr>
            <a:normAutofit fontScale="92500" lnSpcReduction="20000"/>
          </a:bodyPr>
          <a:lstStyle/>
          <a:p>
            <a:r>
              <a:rPr lang="en-GB" dirty="0"/>
              <a:t>Draw yourself a number line and mark of, in 1s numbers to 0 – 10. </a:t>
            </a:r>
          </a:p>
          <a:p>
            <a:pPr marL="0" indent="0">
              <a:buNone/>
            </a:pPr>
            <a:r>
              <a:rPr lang="en-GB" dirty="0"/>
              <a:t>• You are going to work out 3 + 5 =</a:t>
            </a:r>
          </a:p>
          <a:p>
            <a:pPr marL="0" indent="0">
              <a:buNone/>
            </a:pPr>
            <a:r>
              <a:rPr lang="en-GB" dirty="0"/>
              <a:t> • So you would circle the 5 as it’s the largest number and then count on 3.</a:t>
            </a:r>
          </a:p>
          <a:p>
            <a:endParaRPr lang="en-GB" dirty="0"/>
          </a:p>
          <a:p>
            <a:pPr marL="0" indent="0">
              <a:buNone/>
            </a:pPr>
            <a:r>
              <a:rPr lang="en-GB" dirty="0"/>
              <a:t> • This could be in 3 ones or as one jump of 3.</a:t>
            </a:r>
          </a:p>
          <a:p>
            <a:pPr marL="0" indent="0">
              <a:buNone/>
            </a:pPr>
            <a:r>
              <a:rPr lang="en-GB" dirty="0"/>
              <a:t>• The solution is the final number we jump on.</a:t>
            </a:r>
          </a:p>
          <a:p>
            <a:pPr marL="0" indent="0">
              <a:buNone/>
            </a:pPr>
            <a:endParaRPr lang="en-GB" dirty="0"/>
          </a:p>
        </p:txBody>
      </p:sp>
    </p:spTree>
    <p:extLst>
      <p:ext uri="{BB962C8B-B14F-4D97-AF65-F5344CB8AC3E}">
        <p14:creationId xmlns:p14="http://schemas.microsoft.com/office/powerpoint/2010/main" val="42434670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D2AEA-5DE9-48FC-8EC5-A44FAFF1742B}"/>
              </a:ext>
            </a:extLst>
          </p:cNvPr>
          <p:cNvSpPr>
            <a:spLocks noGrp="1"/>
          </p:cNvSpPr>
          <p:nvPr>
            <p:ph type="title"/>
          </p:nvPr>
        </p:nvSpPr>
        <p:spPr/>
        <p:txBody>
          <a:bodyPr/>
          <a:lstStyle/>
          <a:p>
            <a:r>
              <a:rPr lang="en-GB" dirty="0"/>
              <a:t>Dienes / Base Ten – your turn</a:t>
            </a:r>
          </a:p>
        </p:txBody>
      </p:sp>
      <p:sp>
        <p:nvSpPr>
          <p:cNvPr id="3" name="Content Placeholder 2">
            <a:extLst>
              <a:ext uri="{FF2B5EF4-FFF2-40B4-BE49-F238E27FC236}">
                <a16:creationId xmlns:a16="http://schemas.microsoft.com/office/drawing/2014/main" id="{D0B9036F-BE94-4FD5-98F0-028CFF86A478}"/>
              </a:ext>
            </a:extLst>
          </p:cNvPr>
          <p:cNvSpPr>
            <a:spLocks noGrp="1"/>
          </p:cNvSpPr>
          <p:nvPr>
            <p:ph sz="quarter" idx="13"/>
          </p:nvPr>
        </p:nvSpPr>
        <p:spPr/>
        <p:txBody>
          <a:bodyPr>
            <a:normAutofit lnSpcReduction="10000"/>
          </a:bodyPr>
          <a:lstStyle/>
          <a:p>
            <a:r>
              <a:rPr lang="en-GB" sz="2800" dirty="0"/>
              <a:t>Can you make me the number 15? Prove it?</a:t>
            </a:r>
          </a:p>
          <a:p>
            <a:pPr marL="0" indent="0">
              <a:buNone/>
            </a:pPr>
            <a:r>
              <a:rPr lang="en-GB" sz="2800" dirty="0"/>
              <a:t>• Can you make me the number 56? Prove it? </a:t>
            </a:r>
          </a:p>
          <a:p>
            <a:pPr marL="0" indent="0">
              <a:buNone/>
            </a:pPr>
            <a:r>
              <a:rPr lang="en-GB" sz="2800" dirty="0"/>
              <a:t>• Can you make me the number 129? Prove it?</a:t>
            </a:r>
          </a:p>
          <a:p>
            <a:pPr marL="0" indent="0">
              <a:buNone/>
            </a:pPr>
            <a:endParaRPr lang="en-GB" sz="2800" dirty="0"/>
          </a:p>
          <a:p>
            <a:pPr marL="0" indent="0">
              <a:buNone/>
            </a:pPr>
            <a:r>
              <a:rPr lang="en-GB" sz="2800" dirty="0"/>
              <a:t>Use of a visual tool alongside the practical - https://www.coolmath4kids.com/manipulatives/ba se-ten-blocks</a:t>
            </a:r>
          </a:p>
        </p:txBody>
      </p:sp>
    </p:spTree>
    <p:extLst>
      <p:ext uri="{BB962C8B-B14F-4D97-AF65-F5344CB8AC3E}">
        <p14:creationId xmlns:p14="http://schemas.microsoft.com/office/powerpoint/2010/main" val="6142970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F81A2-55BB-4326-9A03-53F53B8D4E54}"/>
              </a:ext>
            </a:extLst>
          </p:cNvPr>
          <p:cNvSpPr>
            <a:spLocks noGrp="1"/>
          </p:cNvSpPr>
          <p:nvPr>
            <p:ph type="title"/>
          </p:nvPr>
        </p:nvSpPr>
        <p:spPr/>
        <p:txBody>
          <a:bodyPr/>
          <a:lstStyle/>
          <a:p>
            <a:r>
              <a:rPr lang="en-GB" dirty="0"/>
              <a:t>Part- Whole/Bar model</a:t>
            </a:r>
          </a:p>
        </p:txBody>
      </p:sp>
      <p:pic>
        <p:nvPicPr>
          <p:cNvPr id="4" name="Content Placeholder 3">
            <a:extLst>
              <a:ext uri="{FF2B5EF4-FFF2-40B4-BE49-F238E27FC236}">
                <a16:creationId xmlns:a16="http://schemas.microsoft.com/office/drawing/2014/main" id="{645D3339-D91E-4B2B-B932-DEAFD14F24CD}"/>
              </a:ext>
            </a:extLst>
          </p:cNvPr>
          <p:cNvPicPr>
            <a:picLocks noGrp="1" noChangeAspect="1"/>
          </p:cNvPicPr>
          <p:nvPr>
            <p:ph sz="quarter" idx="13"/>
          </p:nvPr>
        </p:nvPicPr>
        <p:blipFill>
          <a:blip r:embed="rId2"/>
          <a:stretch>
            <a:fillRect/>
          </a:stretch>
        </p:blipFill>
        <p:spPr>
          <a:xfrm>
            <a:off x="1173100" y="1417638"/>
            <a:ext cx="1703128" cy="2336659"/>
          </a:xfrm>
          <a:prstGeom prst="rect">
            <a:avLst/>
          </a:prstGeom>
        </p:spPr>
      </p:pic>
      <p:pic>
        <p:nvPicPr>
          <p:cNvPr id="5" name="Picture 4">
            <a:extLst>
              <a:ext uri="{FF2B5EF4-FFF2-40B4-BE49-F238E27FC236}">
                <a16:creationId xmlns:a16="http://schemas.microsoft.com/office/drawing/2014/main" id="{D1BE4116-B509-4535-8D84-CBB8D3A71053}"/>
              </a:ext>
            </a:extLst>
          </p:cNvPr>
          <p:cNvPicPr>
            <a:picLocks noChangeAspect="1"/>
          </p:cNvPicPr>
          <p:nvPr/>
        </p:nvPicPr>
        <p:blipFill>
          <a:blip r:embed="rId3"/>
          <a:stretch>
            <a:fillRect/>
          </a:stretch>
        </p:blipFill>
        <p:spPr>
          <a:xfrm>
            <a:off x="944544" y="3913188"/>
            <a:ext cx="2160240" cy="984109"/>
          </a:xfrm>
          <a:prstGeom prst="rect">
            <a:avLst/>
          </a:prstGeom>
        </p:spPr>
      </p:pic>
      <p:pic>
        <p:nvPicPr>
          <p:cNvPr id="6" name="Picture 5">
            <a:extLst>
              <a:ext uri="{FF2B5EF4-FFF2-40B4-BE49-F238E27FC236}">
                <a16:creationId xmlns:a16="http://schemas.microsoft.com/office/drawing/2014/main" id="{97CBA702-D0F6-4D54-AD53-200A92CA53DB}"/>
              </a:ext>
            </a:extLst>
          </p:cNvPr>
          <p:cNvPicPr>
            <a:picLocks noChangeAspect="1"/>
          </p:cNvPicPr>
          <p:nvPr/>
        </p:nvPicPr>
        <p:blipFill>
          <a:blip r:embed="rId4"/>
          <a:stretch>
            <a:fillRect/>
          </a:stretch>
        </p:blipFill>
        <p:spPr>
          <a:xfrm>
            <a:off x="3430224" y="1484784"/>
            <a:ext cx="5256576" cy="3172767"/>
          </a:xfrm>
          <a:prstGeom prst="rect">
            <a:avLst/>
          </a:prstGeom>
        </p:spPr>
      </p:pic>
    </p:spTree>
    <p:extLst>
      <p:ext uri="{BB962C8B-B14F-4D97-AF65-F5344CB8AC3E}">
        <p14:creationId xmlns:p14="http://schemas.microsoft.com/office/powerpoint/2010/main" val="15075241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BC69C-1FE4-4640-906C-AA9C03ED71EC}"/>
              </a:ext>
            </a:extLst>
          </p:cNvPr>
          <p:cNvSpPr>
            <a:spLocks noGrp="1"/>
          </p:cNvSpPr>
          <p:nvPr>
            <p:ph type="title"/>
          </p:nvPr>
        </p:nvSpPr>
        <p:spPr/>
        <p:txBody>
          <a:bodyPr/>
          <a:lstStyle/>
          <a:p>
            <a:r>
              <a:rPr lang="en-GB" dirty="0"/>
              <a:t>Supporting your child at home</a:t>
            </a:r>
          </a:p>
        </p:txBody>
      </p:sp>
      <p:sp>
        <p:nvSpPr>
          <p:cNvPr id="3" name="Content Placeholder 2">
            <a:extLst>
              <a:ext uri="{FF2B5EF4-FFF2-40B4-BE49-F238E27FC236}">
                <a16:creationId xmlns:a16="http://schemas.microsoft.com/office/drawing/2014/main" id="{2E311047-E803-43D5-91F8-42457AD0D051}"/>
              </a:ext>
            </a:extLst>
          </p:cNvPr>
          <p:cNvSpPr>
            <a:spLocks noGrp="1"/>
          </p:cNvSpPr>
          <p:nvPr>
            <p:ph sz="quarter" idx="13"/>
          </p:nvPr>
        </p:nvSpPr>
        <p:spPr/>
        <p:txBody>
          <a:bodyPr>
            <a:normAutofit fontScale="77500" lnSpcReduction="20000"/>
          </a:bodyPr>
          <a:lstStyle/>
          <a:p>
            <a:r>
              <a:rPr lang="en-GB" dirty="0"/>
              <a:t>Encourage your child to talk to you about what they are learning / doing in maths </a:t>
            </a:r>
          </a:p>
          <a:p>
            <a:pPr marL="0" indent="0">
              <a:buNone/>
            </a:pPr>
            <a:r>
              <a:rPr lang="en-GB" dirty="0"/>
              <a:t>• Ask them to show you how to use the models and images they are using in the classroom </a:t>
            </a:r>
          </a:p>
          <a:p>
            <a:pPr marL="0" indent="0">
              <a:buNone/>
            </a:pPr>
            <a:r>
              <a:rPr lang="en-GB" dirty="0"/>
              <a:t>• Ask an adult if you are not sure how a strategy works. </a:t>
            </a:r>
          </a:p>
          <a:p>
            <a:pPr marL="0" indent="0">
              <a:buNone/>
            </a:pPr>
            <a:r>
              <a:rPr lang="en-GB" dirty="0"/>
              <a:t>• Don’t move them on to formal written methods – KS1 maths contains lots of important foundations to enable your children to be successful when they move on to them in KS2. </a:t>
            </a:r>
          </a:p>
        </p:txBody>
      </p:sp>
    </p:spTree>
    <p:extLst>
      <p:ext uri="{BB962C8B-B14F-4D97-AF65-F5344CB8AC3E}">
        <p14:creationId xmlns:p14="http://schemas.microsoft.com/office/powerpoint/2010/main" val="9229485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6D075-7A0F-4896-8A42-58C44B88DAF9}"/>
              </a:ext>
            </a:extLst>
          </p:cNvPr>
          <p:cNvSpPr>
            <a:spLocks noGrp="1"/>
          </p:cNvSpPr>
          <p:nvPr>
            <p:ph type="title"/>
          </p:nvPr>
        </p:nvSpPr>
        <p:spPr/>
        <p:txBody>
          <a:bodyPr/>
          <a:lstStyle/>
          <a:p>
            <a:r>
              <a:rPr lang="en-GB" cap="none" dirty="0"/>
              <a:t>What can you use at home?</a:t>
            </a:r>
          </a:p>
        </p:txBody>
      </p:sp>
      <p:pic>
        <p:nvPicPr>
          <p:cNvPr id="4" name="Content Placeholder 3">
            <a:extLst>
              <a:ext uri="{FF2B5EF4-FFF2-40B4-BE49-F238E27FC236}">
                <a16:creationId xmlns:a16="http://schemas.microsoft.com/office/drawing/2014/main" id="{2F7093F3-1D6E-44B6-B199-290326DA3DD6}"/>
              </a:ext>
            </a:extLst>
          </p:cNvPr>
          <p:cNvPicPr>
            <a:picLocks noGrp="1" noChangeAspect="1"/>
          </p:cNvPicPr>
          <p:nvPr>
            <p:ph sz="quarter" idx="13"/>
          </p:nvPr>
        </p:nvPicPr>
        <p:blipFill>
          <a:blip r:embed="rId3"/>
          <a:stretch>
            <a:fillRect/>
          </a:stretch>
        </p:blipFill>
        <p:spPr>
          <a:xfrm>
            <a:off x="696128" y="2094364"/>
            <a:ext cx="2121694" cy="2100263"/>
          </a:xfrm>
          <a:prstGeom prst="rect">
            <a:avLst/>
          </a:prstGeom>
        </p:spPr>
      </p:pic>
      <p:pic>
        <p:nvPicPr>
          <p:cNvPr id="5" name="Picture 4">
            <a:extLst>
              <a:ext uri="{FF2B5EF4-FFF2-40B4-BE49-F238E27FC236}">
                <a16:creationId xmlns:a16="http://schemas.microsoft.com/office/drawing/2014/main" id="{D6ADF442-DBCC-4218-8283-311001A90420}"/>
              </a:ext>
            </a:extLst>
          </p:cNvPr>
          <p:cNvPicPr>
            <a:picLocks noChangeAspect="1"/>
          </p:cNvPicPr>
          <p:nvPr/>
        </p:nvPicPr>
        <p:blipFill>
          <a:blip r:embed="rId4"/>
          <a:stretch>
            <a:fillRect/>
          </a:stretch>
        </p:blipFill>
        <p:spPr>
          <a:xfrm>
            <a:off x="2999598" y="2155585"/>
            <a:ext cx="3264694" cy="1414463"/>
          </a:xfrm>
          <a:prstGeom prst="rect">
            <a:avLst/>
          </a:prstGeom>
        </p:spPr>
      </p:pic>
      <p:pic>
        <p:nvPicPr>
          <p:cNvPr id="6" name="Picture 5">
            <a:extLst>
              <a:ext uri="{FF2B5EF4-FFF2-40B4-BE49-F238E27FC236}">
                <a16:creationId xmlns:a16="http://schemas.microsoft.com/office/drawing/2014/main" id="{6F8EB6F3-3BBF-4E5C-92DF-C0E6E3C88DE2}"/>
              </a:ext>
            </a:extLst>
          </p:cNvPr>
          <p:cNvPicPr>
            <a:picLocks noChangeAspect="1"/>
          </p:cNvPicPr>
          <p:nvPr/>
        </p:nvPicPr>
        <p:blipFill>
          <a:blip r:embed="rId5"/>
          <a:stretch>
            <a:fillRect/>
          </a:stretch>
        </p:blipFill>
        <p:spPr>
          <a:xfrm>
            <a:off x="3681524" y="3764674"/>
            <a:ext cx="1143000" cy="1178719"/>
          </a:xfrm>
          <a:prstGeom prst="rect">
            <a:avLst/>
          </a:prstGeom>
        </p:spPr>
      </p:pic>
      <p:pic>
        <p:nvPicPr>
          <p:cNvPr id="7" name="Picture 6">
            <a:extLst>
              <a:ext uri="{FF2B5EF4-FFF2-40B4-BE49-F238E27FC236}">
                <a16:creationId xmlns:a16="http://schemas.microsoft.com/office/drawing/2014/main" id="{2196D675-3098-47E5-B9C4-29987387715E}"/>
              </a:ext>
            </a:extLst>
          </p:cNvPr>
          <p:cNvPicPr>
            <a:picLocks noChangeAspect="1"/>
          </p:cNvPicPr>
          <p:nvPr/>
        </p:nvPicPr>
        <p:blipFill>
          <a:blip r:embed="rId6"/>
          <a:stretch>
            <a:fillRect/>
          </a:stretch>
        </p:blipFill>
        <p:spPr>
          <a:xfrm>
            <a:off x="6808141" y="2155585"/>
            <a:ext cx="1478756" cy="1385888"/>
          </a:xfrm>
          <a:prstGeom prst="rect">
            <a:avLst/>
          </a:prstGeom>
        </p:spPr>
      </p:pic>
      <p:pic>
        <p:nvPicPr>
          <p:cNvPr id="8" name="Picture 7">
            <a:extLst>
              <a:ext uri="{FF2B5EF4-FFF2-40B4-BE49-F238E27FC236}">
                <a16:creationId xmlns:a16="http://schemas.microsoft.com/office/drawing/2014/main" id="{BEB3B5F1-965D-4578-AE44-9DB4E6C9F4A4}"/>
              </a:ext>
            </a:extLst>
          </p:cNvPr>
          <p:cNvPicPr>
            <a:picLocks noChangeAspect="1"/>
          </p:cNvPicPr>
          <p:nvPr/>
        </p:nvPicPr>
        <p:blipFill>
          <a:blip r:embed="rId7"/>
          <a:stretch>
            <a:fillRect/>
          </a:stretch>
        </p:blipFill>
        <p:spPr>
          <a:xfrm>
            <a:off x="5051628" y="3728789"/>
            <a:ext cx="2900363" cy="1114425"/>
          </a:xfrm>
          <a:prstGeom prst="rect">
            <a:avLst/>
          </a:prstGeom>
        </p:spPr>
      </p:pic>
      <p:pic>
        <p:nvPicPr>
          <p:cNvPr id="9" name="Picture 8">
            <a:extLst>
              <a:ext uri="{FF2B5EF4-FFF2-40B4-BE49-F238E27FC236}">
                <a16:creationId xmlns:a16="http://schemas.microsoft.com/office/drawing/2014/main" id="{44193D4D-F46B-45F7-8695-5447EC0C1985}"/>
              </a:ext>
            </a:extLst>
          </p:cNvPr>
          <p:cNvPicPr>
            <a:picLocks noChangeAspect="1"/>
          </p:cNvPicPr>
          <p:nvPr/>
        </p:nvPicPr>
        <p:blipFill>
          <a:blip r:embed="rId8"/>
          <a:stretch>
            <a:fillRect/>
          </a:stretch>
        </p:blipFill>
        <p:spPr>
          <a:xfrm>
            <a:off x="1931249" y="4006731"/>
            <a:ext cx="1000125" cy="864394"/>
          </a:xfrm>
          <a:prstGeom prst="rect">
            <a:avLst/>
          </a:prstGeom>
        </p:spPr>
      </p:pic>
    </p:spTree>
    <p:extLst>
      <p:ext uri="{BB962C8B-B14F-4D97-AF65-F5344CB8AC3E}">
        <p14:creationId xmlns:p14="http://schemas.microsoft.com/office/powerpoint/2010/main" val="23111891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052736"/>
            <a:ext cx="7772400" cy="1470025"/>
          </a:xfrm>
        </p:spPr>
        <p:txBody>
          <a:bodyPr/>
          <a:lstStyle/>
          <a:p>
            <a:r>
              <a:rPr lang="en-GB" dirty="0"/>
              <a:t>Homework</a:t>
            </a:r>
          </a:p>
        </p:txBody>
      </p:sp>
      <p:sp>
        <p:nvSpPr>
          <p:cNvPr id="3" name="Subtitle 2"/>
          <p:cNvSpPr>
            <a:spLocks noGrp="1"/>
          </p:cNvSpPr>
          <p:nvPr>
            <p:ph type="subTitle" idx="1"/>
          </p:nvPr>
        </p:nvSpPr>
        <p:spPr>
          <a:xfrm>
            <a:off x="969368" y="2924944"/>
            <a:ext cx="7200800" cy="2279104"/>
          </a:xfrm>
        </p:spPr>
        <p:txBody>
          <a:bodyPr>
            <a:normAutofit fontScale="92500" lnSpcReduction="10000"/>
          </a:bodyPr>
          <a:lstStyle/>
          <a:p>
            <a:r>
              <a:rPr lang="en-GB" dirty="0">
                <a:solidFill>
                  <a:schemeClr val="tx1"/>
                </a:solidFill>
              </a:rPr>
              <a:t>Your children will have maths homework every week , to help to keep their key skills ticking over. Please encourage them to complete their homework with you and get them to explain their methods.</a:t>
            </a:r>
          </a:p>
        </p:txBody>
      </p:sp>
      <p:pic>
        <p:nvPicPr>
          <p:cNvPr id="4" name="Picture 3">
            <a:extLst>
              <a:ext uri="{FF2B5EF4-FFF2-40B4-BE49-F238E27FC236}">
                <a16:creationId xmlns:a16="http://schemas.microsoft.com/office/drawing/2014/main" id="{25826727-B55B-42C9-A8EE-27087BCB4343}"/>
              </a:ext>
            </a:extLst>
          </p:cNvPr>
          <p:cNvPicPr>
            <a:picLocks noChangeAspect="1"/>
          </p:cNvPicPr>
          <p:nvPr/>
        </p:nvPicPr>
        <p:blipFill>
          <a:blip r:embed="rId2"/>
          <a:stretch>
            <a:fillRect/>
          </a:stretch>
        </p:blipFill>
        <p:spPr>
          <a:xfrm>
            <a:off x="395536" y="1556707"/>
            <a:ext cx="1013023" cy="1398345"/>
          </a:xfrm>
          <a:prstGeom prst="rect">
            <a:avLst/>
          </a:prstGeom>
        </p:spPr>
      </p:pic>
      <p:pic>
        <p:nvPicPr>
          <p:cNvPr id="5" name="Picture 4">
            <a:extLst>
              <a:ext uri="{FF2B5EF4-FFF2-40B4-BE49-F238E27FC236}">
                <a16:creationId xmlns:a16="http://schemas.microsoft.com/office/drawing/2014/main" id="{9599D773-E0AE-4D6B-BCBD-FF434B0545FE}"/>
              </a:ext>
            </a:extLst>
          </p:cNvPr>
          <p:cNvPicPr>
            <a:picLocks noChangeAspect="1"/>
          </p:cNvPicPr>
          <p:nvPr/>
        </p:nvPicPr>
        <p:blipFill>
          <a:blip r:embed="rId3"/>
          <a:stretch>
            <a:fillRect/>
          </a:stretch>
        </p:blipFill>
        <p:spPr>
          <a:xfrm>
            <a:off x="7668344" y="1459501"/>
            <a:ext cx="1229048" cy="1418133"/>
          </a:xfrm>
          <a:prstGeom prst="rect">
            <a:avLst/>
          </a:prstGeom>
        </p:spPr>
      </p:pic>
    </p:spTree>
    <p:extLst>
      <p:ext uri="{BB962C8B-B14F-4D97-AF65-F5344CB8AC3E}">
        <p14:creationId xmlns:p14="http://schemas.microsoft.com/office/powerpoint/2010/main" val="32021515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7F19B-97FC-4BA1-BCE7-0354DF5B83D6}"/>
              </a:ext>
            </a:extLst>
          </p:cNvPr>
          <p:cNvSpPr>
            <a:spLocks noGrp="1"/>
          </p:cNvSpPr>
          <p:nvPr>
            <p:ph type="title"/>
          </p:nvPr>
        </p:nvSpPr>
        <p:spPr/>
        <p:txBody>
          <a:bodyPr>
            <a:normAutofit fontScale="90000"/>
          </a:bodyPr>
          <a:lstStyle/>
          <a:p>
            <a:r>
              <a:rPr lang="en-GB" dirty="0"/>
              <a:t>What are the characteristics of a child who is good at maths?</a:t>
            </a:r>
          </a:p>
        </p:txBody>
      </p:sp>
      <p:sp>
        <p:nvSpPr>
          <p:cNvPr id="3" name="Content Placeholder 2">
            <a:extLst>
              <a:ext uri="{FF2B5EF4-FFF2-40B4-BE49-F238E27FC236}">
                <a16:creationId xmlns:a16="http://schemas.microsoft.com/office/drawing/2014/main" id="{0521241D-8479-4A35-AE64-54AC57E6F18E}"/>
              </a:ext>
            </a:extLst>
          </p:cNvPr>
          <p:cNvSpPr>
            <a:spLocks noGrp="1"/>
          </p:cNvSpPr>
          <p:nvPr>
            <p:ph idx="1"/>
          </p:nvPr>
        </p:nvSpPr>
        <p:spPr/>
        <p:txBody>
          <a:bodyPr>
            <a:normAutofit fontScale="77500" lnSpcReduction="20000"/>
          </a:bodyPr>
          <a:lstStyle/>
          <a:p>
            <a:pPr marL="0" indent="0" algn="ctr">
              <a:buNone/>
            </a:pPr>
            <a:r>
              <a:rPr lang="en-GB" b="1" dirty="0"/>
              <a:t>A child who: </a:t>
            </a:r>
          </a:p>
          <a:p>
            <a:pPr marL="0" indent="0">
              <a:buNone/>
            </a:pPr>
            <a:r>
              <a:rPr lang="en-GB" dirty="0"/>
              <a:t>• takes risks </a:t>
            </a:r>
          </a:p>
          <a:p>
            <a:pPr marL="0" indent="0">
              <a:buNone/>
            </a:pPr>
            <a:r>
              <a:rPr lang="en-GB" dirty="0"/>
              <a:t>• asks questions and explores alternative solutions without fear of being wrong </a:t>
            </a:r>
          </a:p>
          <a:p>
            <a:pPr marL="0" indent="0">
              <a:buNone/>
            </a:pPr>
            <a:r>
              <a:rPr lang="en-GB" dirty="0"/>
              <a:t>• enjoys exploring and applying mathematical concepts to understand and solve problems</a:t>
            </a:r>
          </a:p>
          <a:p>
            <a:pPr marL="0" indent="0">
              <a:buNone/>
            </a:pPr>
            <a:r>
              <a:rPr lang="en-GB" dirty="0"/>
              <a:t>• explains their thinking and presenting their solutions to others in a variety of ways </a:t>
            </a:r>
          </a:p>
          <a:p>
            <a:pPr marL="0" indent="0">
              <a:buNone/>
            </a:pPr>
            <a:r>
              <a:rPr lang="en-GB" dirty="0"/>
              <a:t>• reasons logically and creatively through discussion of mathematical ideas and concepts</a:t>
            </a:r>
          </a:p>
          <a:p>
            <a:pPr marL="0" indent="0">
              <a:buNone/>
            </a:pPr>
            <a:r>
              <a:rPr lang="en-GB" dirty="0"/>
              <a:t>• becomes a fluent, flexible thinker able to see and make connections </a:t>
            </a:r>
          </a:p>
        </p:txBody>
      </p:sp>
    </p:spTree>
    <p:extLst>
      <p:ext uri="{BB962C8B-B14F-4D97-AF65-F5344CB8AC3E}">
        <p14:creationId xmlns:p14="http://schemas.microsoft.com/office/powerpoint/2010/main" val="9119298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A5C4B-2A0B-4CE3-9B8F-6E337FD41587}"/>
              </a:ext>
            </a:extLst>
          </p:cNvPr>
          <p:cNvSpPr>
            <a:spLocks noGrp="1"/>
          </p:cNvSpPr>
          <p:nvPr>
            <p:ph type="title"/>
          </p:nvPr>
        </p:nvSpPr>
        <p:spPr/>
        <p:txBody>
          <a:bodyPr/>
          <a:lstStyle/>
          <a:p>
            <a:r>
              <a:rPr lang="en-GB" dirty="0"/>
              <a:t>Thank you</a:t>
            </a:r>
          </a:p>
        </p:txBody>
      </p:sp>
      <p:sp>
        <p:nvSpPr>
          <p:cNvPr id="3" name="Content Placeholder 2">
            <a:extLst>
              <a:ext uri="{FF2B5EF4-FFF2-40B4-BE49-F238E27FC236}">
                <a16:creationId xmlns:a16="http://schemas.microsoft.com/office/drawing/2014/main" id="{7318E05D-173A-429D-9C7B-27B8D1322AAF}"/>
              </a:ext>
            </a:extLst>
          </p:cNvPr>
          <p:cNvSpPr>
            <a:spLocks noGrp="1"/>
          </p:cNvSpPr>
          <p:nvPr>
            <p:ph idx="1"/>
          </p:nvPr>
        </p:nvSpPr>
        <p:spPr/>
        <p:txBody>
          <a:bodyPr/>
          <a:lstStyle/>
          <a:p>
            <a:r>
              <a:rPr lang="en-GB" dirty="0"/>
              <a:t>Any questions</a:t>
            </a:r>
          </a:p>
        </p:txBody>
      </p:sp>
    </p:spTree>
    <p:extLst>
      <p:ext uri="{BB962C8B-B14F-4D97-AF65-F5344CB8AC3E}">
        <p14:creationId xmlns:p14="http://schemas.microsoft.com/office/powerpoint/2010/main" val="31904069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76672"/>
            <a:ext cx="6130925" cy="1143000"/>
          </a:xfrm>
        </p:spPr>
        <p:txBody>
          <a:bodyPr>
            <a:normAutofit/>
          </a:bodyPr>
          <a:lstStyle/>
          <a:p>
            <a:r>
              <a:rPr lang="en-GB" sz="6000" dirty="0">
                <a:latin typeface="Kinetic Letters" panose="02000000000000000000" pitchFamily="50" charset="0"/>
              </a:rPr>
              <a:t>Online resources</a:t>
            </a:r>
          </a:p>
        </p:txBody>
      </p:sp>
      <p:sp>
        <p:nvSpPr>
          <p:cNvPr id="5" name="TextBox 4"/>
          <p:cNvSpPr txBox="1"/>
          <p:nvPr/>
        </p:nvSpPr>
        <p:spPr>
          <a:xfrm>
            <a:off x="1043608" y="2060848"/>
            <a:ext cx="6624736" cy="3970318"/>
          </a:xfrm>
          <a:prstGeom prst="rect">
            <a:avLst/>
          </a:prstGeom>
          <a:noFill/>
        </p:spPr>
        <p:txBody>
          <a:bodyPr wrap="square" rtlCol="0">
            <a:spAutoFit/>
          </a:bodyPr>
          <a:lstStyle/>
          <a:p>
            <a:r>
              <a:rPr lang="en-GB" dirty="0">
                <a:hlinkClick r:id="rId2"/>
              </a:rPr>
              <a:t>https://www.bbc.co.uk/teach/supermovers/ks1-maths-counting-with-john-farnworth/zbct8xs</a:t>
            </a:r>
            <a:r>
              <a:rPr lang="en-GB" dirty="0"/>
              <a:t> </a:t>
            </a:r>
          </a:p>
          <a:p>
            <a:endParaRPr lang="en-GB" dirty="0"/>
          </a:p>
          <a:p>
            <a:r>
              <a:rPr lang="en-GB" dirty="0">
                <a:hlinkClick r:id="rId3"/>
              </a:rPr>
              <a:t>https://www.youtube.com/watch?v=amxVL9KUmq8</a:t>
            </a:r>
            <a:endParaRPr lang="en-GB" dirty="0"/>
          </a:p>
          <a:p>
            <a:endParaRPr lang="en-GB" dirty="0"/>
          </a:p>
          <a:p>
            <a:r>
              <a:rPr lang="en-GB" dirty="0">
                <a:hlinkClick r:id="rId4"/>
              </a:rPr>
              <a:t>https://www.bbc.co.uk/cbeebies/puzzles/numberblocks-number-magic-quiz-level-2</a:t>
            </a:r>
            <a:endParaRPr lang="en-GB" dirty="0"/>
          </a:p>
          <a:p>
            <a:endParaRPr lang="en-GB" dirty="0"/>
          </a:p>
          <a:p>
            <a:r>
              <a:rPr lang="en-GB" dirty="0">
                <a:hlinkClick r:id="rId5"/>
              </a:rPr>
              <a:t>https://www.topmarks.co.uk/maths-games/5-7-years/counting</a:t>
            </a:r>
            <a:endParaRPr lang="en-GB" dirty="0"/>
          </a:p>
          <a:p>
            <a:endParaRPr lang="en-GB" dirty="0"/>
          </a:p>
          <a:p>
            <a:r>
              <a:rPr lang="en-GB" dirty="0">
                <a:hlinkClick r:id="rId6"/>
              </a:rPr>
              <a:t>https://www.topmarks.co.uk/maths-games/hit-the-button</a:t>
            </a:r>
            <a:r>
              <a:rPr lang="en-GB" dirty="0"/>
              <a:t> </a:t>
            </a:r>
          </a:p>
          <a:p>
            <a:endParaRPr lang="en-GB" dirty="0">
              <a:hlinkClick r:id="rId7"/>
            </a:endParaRPr>
          </a:p>
          <a:p>
            <a:r>
              <a:rPr lang="en-GB" dirty="0">
                <a:hlinkClick r:id="rId7"/>
              </a:rPr>
              <a:t>https://www.topmarks.co.uk/learning-to-count/paint-the-squares</a:t>
            </a:r>
            <a:endParaRPr lang="en-GB" dirty="0"/>
          </a:p>
          <a:p>
            <a:endParaRPr lang="en-GB" dirty="0"/>
          </a:p>
        </p:txBody>
      </p:sp>
    </p:spTree>
    <p:extLst>
      <p:ext uri="{BB962C8B-B14F-4D97-AF65-F5344CB8AC3E}">
        <p14:creationId xmlns:p14="http://schemas.microsoft.com/office/powerpoint/2010/main" val="5790285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1. Shape activity At home, or when you are out: </a:t>
            </a:r>
          </a:p>
        </p:txBody>
      </p:sp>
      <p:sp>
        <p:nvSpPr>
          <p:cNvPr id="3" name="Content Placeholder 2"/>
          <p:cNvSpPr>
            <a:spLocks noGrp="1"/>
          </p:cNvSpPr>
          <p:nvPr>
            <p:ph idx="1"/>
          </p:nvPr>
        </p:nvSpPr>
        <p:spPr/>
        <p:txBody>
          <a:bodyPr/>
          <a:lstStyle/>
          <a:p>
            <a:r>
              <a:rPr lang="en-GB" dirty="0"/>
              <a:t>Choose a shape for the week, e.g. a square. How many of these shapes can your child spot during the week, at home and when you are out?</a:t>
            </a:r>
          </a:p>
          <a:p>
            <a:endParaRPr lang="en-GB" dirty="0"/>
          </a:p>
        </p:txBody>
      </p:sp>
      <p:sp>
        <p:nvSpPr>
          <p:cNvPr id="4" name="Title 1"/>
          <p:cNvSpPr txBox="1">
            <a:spLocks/>
          </p:cNvSpPr>
          <p:nvPr/>
        </p:nvSpPr>
        <p:spPr>
          <a:xfrm>
            <a:off x="457200" y="3291681"/>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2. How heavy? </a:t>
            </a:r>
          </a:p>
        </p:txBody>
      </p:sp>
      <p:sp>
        <p:nvSpPr>
          <p:cNvPr id="5" name="Content Placeholder 2"/>
          <p:cNvSpPr txBox="1">
            <a:spLocks/>
          </p:cNvSpPr>
          <p:nvPr/>
        </p:nvSpPr>
        <p:spPr>
          <a:xfrm>
            <a:off x="323528" y="4221088"/>
            <a:ext cx="8568952" cy="223224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t>Ask your child to find something that weighs close to 1 kilogram. Can he / she find something that weighs exactly 1 kilogram? Find some things that weigh about half a kilogram</a:t>
            </a:r>
          </a:p>
          <a:p>
            <a:endParaRPr lang="en-GB" dirty="0"/>
          </a:p>
          <a:p>
            <a:endParaRPr lang="en-GB" dirty="0"/>
          </a:p>
        </p:txBody>
      </p:sp>
    </p:spTree>
    <p:extLst>
      <p:ext uri="{BB962C8B-B14F-4D97-AF65-F5344CB8AC3E}">
        <p14:creationId xmlns:p14="http://schemas.microsoft.com/office/powerpoint/2010/main" val="3453202941"/>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526</TotalTime>
  <Words>1904</Words>
  <Application>Microsoft Office PowerPoint</Application>
  <PresentationFormat>On-screen Show (4:3)</PresentationFormat>
  <Paragraphs>184</Paragraphs>
  <Slides>35</Slides>
  <Notes>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35</vt:i4>
      </vt:variant>
    </vt:vector>
  </HeadingPairs>
  <TitlesOfParts>
    <vt:vector size="43" baseType="lpstr">
      <vt:lpstr>Arial</vt:lpstr>
      <vt:lpstr>Calibri</vt:lpstr>
      <vt:lpstr>Impact</vt:lpstr>
      <vt:lpstr>Kinetic Letters</vt:lpstr>
      <vt:lpstr>Sassoon Primary</vt:lpstr>
      <vt:lpstr>Times New Roman</vt:lpstr>
      <vt:lpstr>Office Theme</vt:lpstr>
      <vt:lpstr>Main Event</vt:lpstr>
      <vt:lpstr>Maths @Newton Primary School 5.12.2023</vt:lpstr>
      <vt:lpstr>The purpose of the meeting is:</vt:lpstr>
      <vt:lpstr>Numberless</vt:lpstr>
      <vt:lpstr>Maths @ Newton</vt:lpstr>
      <vt:lpstr>Attitudes towards maths</vt:lpstr>
      <vt:lpstr>PowerPoint Presentation</vt:lpstr>
      <vt:lpstr>PowerPoint Presentation</vt:lpstr>
      <vt:lpstr>PowerPoint Presentation</vt:lpstr>
      <vt:lpstr>National Curriculum Aims</vt:lpstr>
      <vt:lpstr>KS1 Statutory Curriculum covers</vt:lpstr>
      <vt:lpstr>Numbers, like letters are abstract symbols that we need to learn…</vt:lpstr>
      <vt:lpstr>How we teach maths</vt:lpstr>
      <vt:lpstr> By end of Reception…</vt:lpstr>
      <vt:lpstr>Subitising</vt:lpstr>
      <vt:lpstr>Count the dots…</vt:lpstr>
      <vt:lpstr>Reception </vt:lpstr>
      <vt:lpstr>Reception cont.</vt:lpstr>
      <vt:lpstr>Year 1</vt:lpstr>
      <vt:lpstr>Number bonds</vt:lpstr>
      <vt:lpstr>Why are Number bonds so important?</vt:lpstr>
      <vt:lpstr>PowerPoint Presentation</vt:lpstr>
      <vt:lpstr>Year 2</vt:lpstr>
      <vt:lpstr>Methods and resources</vt:lpstr>
      <vt:lpstr>Numicon – your turn</vt:lpstr>
      <vt:lpstr>Bead Strings - your turn </vt:lpstr>
      <vt:lpstr>Number Lines – your turn</vt:lpstr>
      <vt:lpstr>Dienes / Base Ten – your turn</vt:lpstr>
      <vt:lpstr>Part- Whole/Bar model</vt:lpstr>
      <vt:lpstr>Supporting your child at home</vt:lpstr>
      <vt:lpstr>What can you use at home?</vt:lpstr>
      <vt:lpstr>Homework</vt:lpstr>
      <vt:lpstr>What are the characteristics of a child who is good at maths?</vt:lpstr>
      <vt:lpstr>Thank you</vt:lpstr>
      <vt:lpstr>Online resources</vt:lpstr>
      <vt:lpstr>1. Shape activity At home, or when you are out: </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Sarah Hughes</cp:lastModifiedBy>
  <cp:revision>53</cp:revision>
  <cp:lastPrinted>2020-02-26T16:02:24Z</cp:lastPrinted>
  <dcterms:created xsi:type="dcterms:W3CDTF">2020-01-08T21:28:22Z</dcterms:created>
  <dcterms:modified xsi:type="dcterms:W3CDTF">2023-12-04T23:11:53Z</dcterms:modified>
</cp:coreProperties>
</file>