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64" r:id="rId2"/>
    <p:sldId id="265" r:id="rId3"/>
    <p:sldId id="266" r:id="rId4"/>
    <p:sldId id="267" r:id="rId5"/>
    <p:sldId id="268" r:id="rId6"/>
    <p:sldId id="269" r:id="rId7"/>
    <p:sldId id="270" r:id="rId8"/>
    <p:sldId id="271" r:id="rId9"/>
    <p:sldId id="272" r:id="rId10"/>
    <p:sldId id="273" r:id="rId11"/>
    <p:sldId id="274" r:id="rId12"/>
    <p:sldId id="275" r:id="rId13"/>
  </p:sldIdLst>
  <p:sldSz cx="9144000" cy="6858000" type="screen4x3"/>
  <p:notesSz cx="6797675" cy="9926638"/>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
      <p:font typeface="Twinkl SemiBold" panose="02000000000000000000" charset="0"/>
      <p:regular r:id="rId22"/>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00000000000000000" pitchFamily="2" charset="0"/>
        <a:ea typeface="+mn-ea"/>
        <a:cs typeface="+mn-cs"/>
      </a:defRPr>
    </a:lvl5pPr>
    <a:lvl6pPr marL="2286000" algn="l" defTabSz="914400" rtl="0" eaLnBrk="1" latinLnBrk="0" hangingPunct="1">
      <a:defRPr kern="1200">
        <a:solidFill>
          <a:schemeClr val="tx1"/>
        </a:solidFill>
        <a:latin typeface="Twinkl" panose="02000000000000000000" pitchFamily="2" charset="0"/>
        <a:ea typeface="+mn-ea"/>
        <a:cs typeface="+mn-cs"/>
      </a:defRPr>
    </a:lvl6pPr>
    <a:lvl7pPr marL="2743200" algn="l" defTabSz="914400" rtl="0" eaLnBrk="1" latinLnBrk="0" hangingPunct="1">
      <a:defRPr kern="1200">
        <a:solidFill>
          <a:schemeClr val="tx1"/>
        </a:solidFill>
        <a:latin typeface="Twinkl" panose="02000000000000000000" pitchFamily="2" charset="0"/>
        <a:ea typeface="+mn-ea"/>
        <a:cs typeface="+mn-cs"/>
      </a:defRPr>
    </a:lvl7pPr>
    <a:lvl8pPr marL="3200400" algn="l" defTabSz="914400" rtl="0" eaLnBrk="1" latinLnBrk="0" hangingPunct="1">
      <a:defRPr kern="1200">
        <a:solidFill>
          <a:schemeClr val="tx1"/>
        </a:solidFill>
        <a:latin typeface="Twinkl" panose="02000000000000000000" pitchFamily="2" charset="0"/>
        <a:ea typeface="+mn-ea"/>
        <a:cs typeface="+mn-cs"/>
      </a:defRPr>
    </a:lvl8pPr>
    <a:lvl9pPr marL="3657600" algn="l" defTabSz="914400" rtl="0" eaLnBrk="1" latinLnBrk="0" hangingPunct="1">
      <a:defRPr kern="1200">
        <a:solidFill>
          <a:schemeClr val="tx1"/>
        </a:solidFill>
        <a:latin typeface="Twinkl" panose="02000000000000000000"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289"/>
    <a:srgbClr val="F08119"/>
    <a:srgbClr val="4DB1E3"/>
    <a:srgbClr val="18A0DB"/>
    <a:srgbClr val="8C358D"/>
    <a:srgbClr val="DE1E5A"/>
    <a:srgbClr val="BC0105"/>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6" autoAdjust="0"/>
    <p:restoredTop sz="94660"/>
  </p:normalViewPr>
  <p:slideViewPr>
    <p:cSldViewPr snapToGrid="0">
      <p:cViewPr varScale="1">
        <p:scale>
          <a:sx n="72" d="100"/>
          <a:sy n="72" d="100"/>
        </p:scale>
        <p:origin x="1332"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0ADFE98-E281-4FF6-9AAA-7A9122598E4D}"/>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ECAE74E-6334-4FC9-ABFD-FBABAF036413}"/>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670920B-6A93-4BFA-AEC0-591D0674744B}" type="datetimeFigureOut">
              <a:rPr lang="en-GB"/>
              <a:pPr>
                <a:defRPr/>
              </a:pPr>
              <a:t>04/06/2024</a:t>
            </a:fld>
            <a:endParaRPr lang="en-GB"/>
          </a:p>
        </p:txBody>
      </p:sp>
      <p:sp>
        <p:nvSpPr>
          <p:cNvPr id="4" name="Footer Placeholder 3">
            <a:extLst>
              <a:ext uri="{FF2B5EF4-FFF2-40B4-BE49-F238E27FC236}">
                <a16:creationId xmlns:a16="http://schemas.microsoft.com/office/drawing/2014/main" id="{1C9FE52D-4CBC-4CA4-809B-57A270C8EBD2}"/>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82282ED8-36FF-4B44-ADE7-25C2B2C0FAE1}"/>
              </a:ext>
            </a:extLst>
          </p:cNvPr>
          <p:cNvSpPr>
            <a:spLocks noGrp="1"/>
          </p:cNvSpPr>
          <p:nvPr>
            <p:ph type="sldNum" sz="quarter" idx="3"/>
          </p:nvPr>
        </p:nvSpPr>
        <p:spPr>
          <a:xfrm>
            <a:off x="3850443" y="9428584"/>
            <a:ext cx="2945659" cy="49805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4862FD81-4AF2-4CA6-B7D7-F21736AD4482}"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597324-40C6-4692-A3F9-700A90B0355B}"/>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0DCFB44-9A3F-458C-A69C-86E07513AC68}"/>
              </a:ext>
            </a:extLst>
          </p:cNvPr>
          <p:cNvSpPr>
            <a:spLocks noGrp="1"/>
          </p:cNvSpPr>
          <p:nvPr>
            <p:ph type="dt" idx="1"/>
          </p:nvPr>
        </p:nvSpPr>
        <p:spPr>
          <a:xfrm>
            <a:off x="3850443" y="0"/>
            <a:ext cx="2945659" cy="498056"/>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4CA764E-1FD1-4C04-ADDB-229694C22D46}" type="datetimeFigureOut">
              <a:rPr lang="en-GB"/>
              <a:pPr>
                <a:defRPr/>
              </a:pPr>
              <a:t>04/06/2024</a:t>
            </a:fld>
            <a:endParaRPr lang="en-GB"/>
          </a:p>
        </p:txBody>
      </p:sp>
      <p:sp>
        <p:nvSpPr>
          <p:cNvPr id="4" name="Slide Image Placeholder 3">
            <a:extLst>
              <a:ext uri="{FF2B5EF4-FFF2-40B4-BE49-F238E27FC236}">
                <a16:creationId xmlns:a16="http://schemas.microsoft.com/office/drawing/2014/main" id="{53AF501A-896B-4CDA-BF69-70144A50926A}"/>
              </a:ext>
            </a:extLst>
          </p:cNvPr>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453ECFB-A3E0-4FAE-9E9C-94FC5DEF5BE3}"/>
              </a:ext>
            </a:extLst>
          </p:cNvPr>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DCD0323-5F14-4202-BC33-E1A499663CA9}"/>
              </a:ext>
            </a:extLst>
          </p:cNvPr>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72B84FC4-4450-493B-ADCB-018E7A0EB614}"/>
              </a:ext>
            </a:extLst>
          </p:cNvPr>
          <p:cNvSpPr>
            <a:spLocks noGrp="1"/>
          </p:cNvSpPr>
          <p:nvPr>
            <p:ph type="sldNum" sz="quarter" idx="5"/>
          </p:nvPr>
        </p:nvSpPr>
        <p:spPr>
          <a:xfrm>
            <a:off x="3850443" y="9428584"/>
            <a:ext cx="2945659" cy="49805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CE912F6D-89A3-4AFE-A5FA-65E940870A0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010154B-34A9-488C-AF7D-CEB6164EEE6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9527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609A35F-9B89-4EA2-83E7-D1AFBA28B42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9A430D2A-3217-456D-985B-CD137503AA0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0136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798012E6-A240-484C-9D91-3DA4320127E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57841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225B0602-78FC-4D54-8750-D6FCB00A2117}"/>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9D090FAC-B5D8-4219-AEF7-C818C752F297}"/>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9D5D96F5-74DE-4D23-A338-A620C3367BE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78D740F8-6D7B-45D5-9DB0-D4ED2A51D9EC}"/>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9E732DD2-D528-4E51-9836-9B9B48C3C870}"/>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01317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DDFADC2-E6CD-4D98-96F8-8C2C4DDC2BD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12375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02C594-AC69-4261-88DE-2ED39052380C}"/>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9D3C434-0E20-4D7D-8023-EB21311C6074}"/>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ictgames.com/mobilePage/forestPhonics/index.html" TargetMode="External"/><Relationship Id="rId2" Type="http://schemas.openxmlformats.org/officeDocument/2006/relationships/hyperlink" Target="http://www.bbc.co.uk/cbeebies/shows/alphablocks%C2%A0" TargetMode="External"/><Relationship Id="rId1" Type="http://schemas.openxmlformats.org/officeDocument/2006/relationships/slideLayout" Target="../slideLayouts/slideLayout3.xml"/><Relationship Id="rId5" Type="http://schemas.openxmlformats.org/officeDocument/2006/relationships/hyperlink" Target="https://www.phonicsplay.co.uk/Phase3Menu.htm" TargetMode="External"/><Relationship Id="rId4" Type="http://schemas.openxmlformats.org/officeDocument/2006/relationships/hyperlink" Target="https://www.bbc.co.uk/bitesize/topics/zyfkng8/articles/zt27y4j"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6B09BC6-B2BC-4B01-A0E3-5BC1E26CEFCF}"/>
              </a:ext>
            </a:extLst>
          </p:cNvPr>
          <p:cNvSpPr/>
          <p:nvPr/>
        </p:nvSpPr>
        <p:spPr>
          <a:xfrm>
            <a:off x="1228777" y="1880655"/>
            <a:ext cx="6686446" cy="258532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Phonics Screening</a:t>
            </a:r>
          </a:p>
          <a:p>
            <a:pPr algn="ctr"/>
            <a:endParaRPr lang="en-US" sz="5400" b="1" cap="none" spc="0" dirty="0">
              <a:ln/>
              <a:solidFill>
                <a:schemeClr val="accent4"/>
              </a:solidFill>
              <a:effectLst/>
            </a:endParaRPr>
          </a:p>
          <a:p>
            <a:pPr algn="ctr"/>
            <a:r>
              <a:rPr lang="en-US" sz="5400" b="1" dirty="0">
                <a:ln/>
                <a:solidFill>
                  <a:schemeClr val="accent4"/>
                </a:solidFill>
              </a:rPr>
              <a:t>Information Evening</a:t>
            </a:r>
            <a:endParaRPr lang="en-US" sz="5400" b="1" cap="none" spc="0" dirty="0">
              <a:ln/>
              <a:solidFill>
                <a:schemeClr val="accent4"/>
              </a:solidFill>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6B09BC6-B2BC-4B01-A0E3-5BC1E26CEFCF}"/>
              </a:ext>
            </a:extLst>
          </p:cNvPr>
          <p:cNvSpPr/>
          <p:nvPr/>
        </p:nvSpPr>
        <p:spPr>
          <a:xfrm>
            <a:off x="611806" y="674707"/>
            <a:ext cx="6542176"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solidFill>
                  <a:schemeClr val="accent4"/>
                </a:solidFill>
                <a:effectLst/>
              </a:rPr>
              <a:t>What is phonics screening?</a:t>
            </a:r>
          </a:p>
        </p:txBody>
      </p:sp>
      <p:sp>
        <p:nvSpPr>
          <p:cNvPr id="3" name="Rectangle 2">
            <a:extLst>
              <a:ext uri="{FF2B5EF4-FFF2-40B4-BE49-F238E27FC236}">
                <a16:creationId xmlns:a16="http://schemas.microsoft.com/office/drawing/2014/main" id="{7185B45B-4B62-4869-B32B-80FAB2D14A61}"/>
              </a:ext>
            </a:extLst>
          </p:cNvPr>
          <p:cNvSpPr/>
          <p:nvPr/>
        </p:nvSpPr>
        <p:spPr>
          <a:xfrm>
            <a:off x="611806" y="1542723"/>
            <a:ext cx="7803324" cy="4154984"/>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2200" dirty="0"/>
              <a:t>The phonics screening check is a compulsory assessment taken individually by all children in Year 1 in England. It is designed to give teachers and yourselves information on how your child is progressing in phonics. It will help to identify whether your child needs additional support at this stage so that they do not fall behind in this vital early reading skill.</a:t>
            </a:r>
          </a:p>
          <a:p>
            <a:pPr algn="ctr"/>
            <a:endParaRPr lang="en-GB" sz="2200" dirty="0"/>
          </a:p>
          <a:p>
            <a:pPr algn="ctr"/>
            <a:r>
              <a:rPr lang="en-GB" sz="2200" dirty="0"/>
              <a:t>The check consist of 40 words that your child will be asked to read one to one with a teacher.</a:t>
            </a:r>
            <a:r>
              <a:rPr lang="en-US" sz="2200" dirty="0">
                <a:ln/>
              </a:rPr>
              <a:t> It will consist of some real words and some nonsense/ pseudo words. They are all phonetically plausible and will take 5-10 minutes to complete.</a:t>
            </a:r>
            <a:endParaRPr lang="en-GB" sz="2200" dirty="0"/>
          </a:p>
        </p:txBody>
      </p:sp>
    </p:spTree>
    <p:extLst>
      <p:ext uri="{BB962C8B-B14F-4D97-AF65-F5344CB8AC3E}">
        <p14:creationId xmlns:p14="http://schemas.microsoft.com/office/powerpoint/2010/main" val="834416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488B30A-6752-49DE-B90F-839F5653A410}"/>
              </a:ext>
            </a:extLst>
          </p:cNvPr>
          <p:cNvSpPr/>
          <p:nvPr/>
        </p:nvSpPr>
        <p:spPr>
          <a:xfrm>
            <a:off x="651414" y="661455"/>
            <a:ext cx="4846198"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solidFill>
                  <a:schemeClr val="accent4"/>
                </a:solidFill>
                <a:effectLst/>
              </a:rPr>
              <a:t>What does it check?</a:t>
            </a:r>
          </a:p>
        </p:txBody>
      </p:sp>
      <p:sp>
        <p:nvSpPr>
          <p:cNvPr id="4" name="Rectangle 3">
            <a:extLst>
              <a:ext uri="{FF2B5EF4-FFF2-40B4-BE49-F238E27FC236}">
                <a16:creationId xmlns:a16="http://schemas.microsoft.com/office/drawing/2014/main" id="{84939FCC-775F-440B-9466-B35D7741B03D}"/>
              </a:ext>
            </a:extLst>
          </p:cNvPr>
          <p:cNvSpPr/>
          <p:nvPr/>
        </p:nvSpPr>
        <p:spPr>
          <a:xfrm>
            <a:off x="611806" y="1542723"/>
            <a:ext cx="7803324" cy="3046988"/>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It checks that your child can:</a:t>
            </a:r>
          </a:p>
          <a:p>
            <a:endParaRPr lang="en-GB" sz="2400" dirty="0"/>
          </a:p>
          <a:p>
            <a:pPr marL="342900" indent="-342900">
              <a:buFont typeface="Arial" panose="020B0604020202020204" pitchFamily="34" charset="0"/>
              <a:buChar char="•"/>
            </a:pPr>
            <a:r>
              <a:rPr lang="en-GB" sz="2400" dirty="0"/>
              <a:t>Sound out and blend graphemes in order to read simple words.</a:t>
            </a:r>
          </a:p>
          <a:p>
            <a:pPr marL="342900" indent="-342900">
              <a:buFont typeface="Arial" panose="020B0604020202020204" pitchFamily="34" charset="0"/>
              <a:buChar char="•"/>
            </a:pPr>
            <a:r>
              <a:rPr lang="en-GB" sz="2400" dirty="0"/>
              <a:t>Read phonically decodable one-syllable and two-syllable words, e.g. cat, sand, windmill.</a:t>
            </a:r>
          </a:p>
          <a:p>
            <a:pPr marL="342900" indent="-342900">
              <a:buFont typeface="Arial" panose="020B0604020202020204" pitchFamily="34" charset="0"/>
              <a:buChar char="•"/>
            </a:pPr>
            <a:r>
              <a:rPr lang="en-GB" sz="2400" dirty="0"/>
              <a:t>Read a selection of nonsense words which are referred to as pseudo words.</a:t>
            </a:r>
          </a:p>
        </p:txBody>
      </p:sp>
    </p:spTree>
    <p:extLst>
      <p:ext uri="{BB962C8B-B14F-4D97-AF65-F5344CB8AC3E}">
        <p14:creationId xmlns:p14="http://schemas.microsoft.com/office/powerpoint/2010/main" val="582594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8C1D9AA-62C9-469A-BEB0-620A2F81CD90}"/>
              </a:ext>
            </a:extLst>
          </p:cNvPr>
          <p:cNvSpPr/>
          <p:nvPr/>
        </p:nvSpPr>
        <p:spPr>
          <a:xfrm>
            <a:off x="440099" y="449420"/>
            <a:ext cx="8263801"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r>
              <a:rPr lang="en-US" sz="4000" b="1" cap="none" spc="0" dirty="0">
                <a:ln/>
                <a:solidFill>
                  <a:schemeClr val="accent4"/>
                </a:solidFill>
                <a:effectLst/>
              </a:rPr>
              <a:t>What are pseudo/nonsense </a:t>
            </a:r>
          </a:p>
          <a:p>
            <a:r>
              <a:rPr lang="en-US" sz="4000" b="1" cap="none" spc="0" dirty="0">
                <a:ln/>
                <a:solidFill>
                  <a:schemeClr val="accent4"/>
                </a:solidFill>
                <a:effectLst/>
              </a:rPr>
              <a:t>words and why are they included?</a:t>
            </a:r>
          </a:p>
        </p:txBody>
      </p:sp>
      <p:sp>
        <p:nvSpPr>
          <p:cNvPr id="4" name="Rectangle 3">
            <a:extLst>
              <a:ext uri="{FF2B5EF4-FFF2-40B4-BE49-F238E27FC236}">
                <a16:creationId xmlns:a16="http://schemas.microsoft.com/office/drawing/2014/main" id="{541BA4D0-50BE-4513-8C27-969400129A31}"/>
              </a:ext>
            </a:extLst>
          </p:cNvPr>
          <p:cNvSpPr/>
          <p:nvPr/>
        </p:nvSpPr>
        <p:spPr>
          <a:xfrm>
            <a:off x="670337" y="2038154"/>
            <a:ext cx="7803324" cy="4154984"/>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These are words that are phonically decodable but are not actual words with an associated meaning e.g. </a:t>
            </a:r>
            <a:r>
              <a:rPr lang="en-GB" sz="2400" dirty="0" err="1"/>
              <a:t>brip</a:t>
            </a:r>
            <a:r>
              <a:rPr lang="en-GB" sz="2400" dirty="0"/>
              <a:t>, </a:t>
            </a:r>
            <a:r>
              <a:rPr lang="en-GB" sz="2400" dirty="0" err="1"/>
              <a:t>snorb</a:t>
            </a:r>
            <a:r>
              <a:rPr lang="en-GB" sz="2400" dirty="0"/>
              <a:t>. </a:t>
            </a:r>
          </a:p>
          <a:p>
            <a:endParaRPr lang="en-GB" sz="2400" dirty="0"/>
          </a:p>
          <a:p>
            <a:r>
              <a:rPr lang="en-GB" sz="2400" dirty="0"/>
              <a:t>Pseudo words are included in the check specifically to assess whether your child can decode a word using phonics skills and not their memory.</a:t>
            </a:r>
          </a:p>
          <a:p>
            <a:endParaRPr lang="en-GB" sz="2400" dirty="0"/>
          </a:p>
          <a:p>
            <a:r>
              <a:rPr lang="en-GB" sz="2400" dirty="0"/>
              <a:t>The pseudo words will be shown </a:t>
            </a:r>
          </a:p>
          <a:p>
            <a:r>
              <a:rPr lang="en-GB" sz="2400" dirty="0"/>
              <a:t>to your child with a picture of a </a:t>
            </a:r>
          </a:p>
          <a:p>
            <a:r>
              <a:rPr lang="en-GB" sz="2400" dirty="0"/>
              <a:t>monster.</a:t>
            </a:r>
          </a:p>
        </p:txBody>
      </p:sp>
      <p:pic>
        <p:nvPicPr>
          <p:cNvPr id="5" name="Picture 4">
            <a:extLst>
              <a:ext uri="{FF2B5EF4-FFF2-40B4-BE49-F238E27FC236}">
                <a16:creationId xmlns:a16="http://schemas.microsoft.com/office/drawing/2014/main" id="{B74FAB37-84C8-471F-BB67-B8C5860D0020}"/>
              </a:ext>
            </a:extLst>
          </p:cNvPr>
          <p:cNvPicPr>
            <a:picLocks noChangeAspect="1"/>
          </p:cNvPicPr>
          <p:nvPr/>
        </p:nvPicPr>
        <p:blipFill rotWithShape="1">
          <a:blip r:embed="rId2"/>
          <a:srcRect l="22899" t="20677" r="24927" b="9981"/>
          <a:stretch/>
        </p:blipFill>
        <p:spPr>
          <a:xfrm>
            <a:off x="5698434" y="4305766"/>
            <a:ext cx="3286540" cy="2455776"/>
          </a:xfrm>
          <a:prstGeom prst="rect">
            <a:avLst/>
          </a:prstGeom>
        </p:spPr>
      </p:pic>
    </p:spTree>
    <p:extLst>
      <p:ext uri="{BB962C8B-B14F-4D97-AF65-F5344CB8AC3E}">
        <p14:creationId xmlns:p14="http://schemas.microsoft.com/office/powerpoint/2010/main" val="3146136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488B30A-6752-49DE-B90F-839F5653A410}"/>
              </a:ext>
            </a:extLst>
          </p:cNvPr>
          <p:cNvSpPr/>
          <p:nvPr/>
        </p:nvSpPr>
        <p:spPr>
          <a:xfrm>
            <a:off x="430802" y="542186"/>
            <a:ext cx="7805343"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cap="none" spc="0" dirty="0">
                <a:ln/>
                <a:solidFill>
                  <a:schemeClr val="accent4"/>
                </a:solidFill>
                <a:effectLst/>
              </a:rPr>
              <a:t>When does the check take place?</a:t>
            </a:r>
          </a:p>
        </p:txBody>
      </p:sp>
      <p:sp>
        <p:nvSpPr>
          <p:cNvPr id="4" name="Rectangle 3">
            <a:extLst>
              <a:ext uri="{FF2B5EF4-FFF2-40B4-BE49-F238E27FC236}">
                <a16:creationId xmlns:a16="http://schemas.microsoft.com/office/drawing/2014/main" id="{84939FCC-775F-440B-9466-B35D7741B03D}"/>
              </a:ext>
            </a:extLst>
          </p:cNvPr>
          <p:cNvSpPr/>
          <p:nvPr/>
        </p:nvSpPr>
        <p:spPr>
          <a:xfrm>
            <a:off x="670338" y="2033054"/>
            <a:ext cx="7803324" cy="830997"/>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These will be taking place in the week commencing 10</a:t>
            </a:r>
            <a:r>
              <a:rPr lang="en-GB" sz="2400" baseline="30000" dirty="0"/>
              <a:t>th</a:t>
            </a:r>
            <a:r>
              <a:rPr lang="en-GB" sz="2400" dirty="0"/>
              <a:t> June 2024.</a:t>
            </a:r>
          </a:p>
        </p:txBody>
      </p:sp>
      <p:pic>
        <p:nvPicPr>
          <p:cNvPr id="1026" name="Picture 2" descr="10 June 2024 Calendar with EU Holidays &amp; Count Down">
            <a:extLst>
              <a:ext uri="{FF2B5EF4-FFF2-40B4-BE49-F238E27FC236}">
                <a16:creationId xmlns:a16="http://schemas.microsoft.com/office/drawing/2014/main" id="{B75F3BA4-83E3-41E6-91ED-C523C18AD2F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095" b="27100"/>
          <a:stretch/>
        </p:blipFill>
        <p:spPr bwMode="auto">
          <a:xfrm>
            <a:off x="2880484" y="2864050"/>
            <a:ext cx="3467307" cy="25163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030D737C-E844-4E01-9A08-ED70487403D4}"/>
              </a:ext>
            </a:extLst>
          </p:cNvPr>
          <p:cNvSpPr/>
          <p:nvPr/>
        </p:nvSpPr>
        <p:spPr>
          <a:xfrm>
            <a:off x="3114261" y="4187687"/>
            <a:ext cx="2160104" cy="384313"/>
          </a:xfrm>
          <a:prstGeom prst="roundRect">
            <a:avLst/>
          </a:prstGeom>
          <a:solidFill>
            <a:schemeClr val="accent4">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39289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DAF829-6872-4CC3-AA23-384CB3ECB7BD}"/>
              </a:ext>
            </a:extLst>
          </p:cNvPr>
          <p:cNvSpPr/>
          <p:nvPr/>
        </p:nvSpPr>
        <p:spPr>
          <a:xfrm>
            <a:off x="717769" y="568690"/>
            <a:ext cx="5694188"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What is the pass mark?</a:t>
            </a:r>
            <a:endParaRPr lang="en-US" sz="4000" b="1" cap="none" spc="0" dirty="0">
              <a:ln/>
              <a:solidFill>
                <a:schemeClr val="accent4"/>
              </a:solidFill>
              <a:effectLst/>
            </a:endParaRPr>
          </a:p>
        </p:txBody>
      </p:sp>
      <p:sp>
        <p:nvSpPr>
          <p:cNvPr id="5" name="Rectangle 4">
            <a:extLst>
              <a:ext uri="{FF2B5EF4-FFF2-40B4-BE49-F238E27FC236}">
                <a16:creationId xmlns:a16="http://schemas.microsoft.com/office/drawing/2014/main" id="{0F28DC94-A0A8-4809-BDCC-8E84DA769E92}"/>
              </a:ext>
            </a:extLst>
          </p:cNvPr>
          <p:cNvSpPr/>
          <p:nvPr/>
        </p:nvSpPr>
        <p:spPr>
          <a:xfrm>
            <a:off x="670337" y="2038154"/>
            <a:ext cx="7803324" cy="1938992"/>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The last few years, the pass mark has been 32/40 and is unlikely to change.</a:t>
            </a:r>
          </a:p>
          <a:p>
            <a:endParaRPr lang="en-GB" sz="2400" dirty="0"/>
          </a:p>
          <a:p>
            <a:r>
              <a:rPr lang="en-GB" sz="2400" dirty="0"/>
              <a:t>However, we will not be told the threshold for this year until 24</a:t>
            </a:r>
            <a:r>
              <a:rPr lang="en-GB" sz="2400" baseline="30000" dirty="0"/>
              <a:t>th</a:t>
            </a:r>
            <a:r>
              <a:rPr lang="en-GB" sz="2400" dirty="0"/>
              <a:t> June.</a:t>
            </a:r>
          </a:p>
        </p:txBody>
      </p:sp>
    </p:spTree>
    <p:extLst>
      <p:ext uri="{BB962C8B-B14F-4D97-AF65-F5344CB8AC3E}">
        <p14:creationId xmlns:p14="http://schemas.microsoft.com/office/powerpoint/2010/main" val="1613024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222F79D-1D63-46ED-B201-E6FFDDEA01C0}"/>
              </a:ext>
            </a:extLst>
          </p:cNvPr>
          <p:cNvSpPr/>
          <p:nvPr/>
        </p:nvSpPr>
        <p:spPr>
          <a:xfrm>
            <a:off x="434304" y="542186"/>
            <a:ext cx="8460971"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What happens if my child does not </a:t>
            </a:r>
          </a:p>
          <a:p>
            <a:r>
              <a:rPr lang="en-US" sz="4000" b="1" dirty="0">
                <a:ln/>
                <a:solidFill>
                  <a:schemeClr val="accent4"/>
                </a:solidFill>
              </a:rPr>
              <a:t>reach the pass mark?</a:t>
            </a:r>
            <a:endParaRPr lang="en-US" sz="4000" b="1" cap="none" spc="0" dirty="0">
              <a:ln/>
              <a:solidFill>
                <a:schemeClr val="accent4"/>
              </a:solidFill>
              <a:effectLst/>
            </a:endParaRPr>
          </a:p>
        </p:txBody>
      </p:sp>
      <p:sp>
        <p:nvSpPr>
          <p:cNvPr id="6" name="Rectangle 5">
            <a:extLst>
              <a:ext uri="{FF2B5EF4-FFF2-40B4-BE49-F238E27FC236}">
                <a16:creationId xmlns:a16="http://schemas.microsoft.com/office/drawing/2014/main" id="{922FBC2C-5143-4058-AA74-6CA9DDA7B875}"/>
              </a:ext>
            </a:extLst>
          </p:cNvPr>
          <p:cNvSpPr/>
          <p:nvPr/>
        </p:nvSpPr>
        <p:spPr>
          <a:xfrm>
            <a:off x="670337" y="2038154"/>
            <a:ext cx="7803324" cy="1200329"/>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If a pupil does not meet the expected standard at the end of year 1, a programme of support will be put in place and they will re-take in year 2.</a:t>
            </a:r>
          </a:p>
        </p:txBody>
      </p:sp>
    </p:spTree>
    <p:extLst>
      <p:ext uri="{BB962C8B-B14F-4D97-AF65-F5344CB8AC3E}">
        <p14:creationId xmlns:p14="http://schemas.microsoft.com/office/powerpoint/2010/main" val="145822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CFC7E1-6A48-41C1-8B86-3BE4C3E71112}"/>
              </a:ext>
            </a:extLst>
          </p:cNvPr>
          <p:cNvSpPr/>
          <p:nvPr/>
        </p:nvSpPr>
        <p:spPr>
          <a:xfrm>
            <a:off x="657313" y="595195"/>
            <a:ext cx="7034298"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What happens to the results?</a:t>
            </a:r>
            <a:endParaRPr lang="en-US" sz="4000" b="1" cap="none" spc="0" dirty="0">
              <a:ln/>
              <a:solidFill>
                <a:schemeClr val="accent4"/>
              </a:solidFill>
              <a:effectLst/>
            </a:endParaRPr>
          </a:p>
        </p:txBody>
      </p:sp>
      <p:sp>
        <p:nvSpPr>
          <p:cNvPr id="4" name="Rectangle 3">
            <a:extLst>
              <a:ext uri="{FF2B5EF4-FFF2-40B4-BE49-F238E27FC236}">
                <a16:creationId xmlns:a16="http://schemas.microsoft.com/office/drawing/2014/main" id="{434F0B34-2256-4AC5-9D80-5F415016DDCA}"/>
              </a:ext>
            </a:extLst>
          </p:cNvPr>
          <p:cNvSpPr/>
          <p:nvPr/>
        </p:nvSpPr>
        <p:spPr>
          <a:xfrm>
            <a:off x="670337" y="2038154"/>
            <a:ext cx="7803324" cy="1569660"/>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The results are not publicly published or used in any performance data (league tables).</a:t>
            </a:r>
          </a:p>
          <a:p>
            <a:endParaRPr lang="en-GB" sz="2400" dirty="0"/>
          </a:p>
          <a:p>
            <a:r>
              <a:rPr lang="en-GB" sz="2400" dirty="0"/>
              <a:t>They are reported to the Local Authority and to you.</a:t>
            </a:r>
          </a:p>
        </p:txBody>
      </p:sp>
    </p:spTree>
    <p:extLst>
      <p:ext uri="{BB962C8B-B14F-4D97-AF65-F5344CB8AC3E}">
        <p14:creationId xmlns:p14="http://schemas.microsoft.com/office/powerpoint/2010/main" val="2400628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C9FE4D4-C613-44FE-82AD-DD8F479847E9}"/>
              </a:ext>
            </a:extLst>
          </p:cNvPr>
          <p:cNvSpPr/>
          <p:nvPr/>
        </p:nvSpPr>
        <p:spPr>
          <a:xfrm>
            <a:off x="469755" y="528934"/>
            <a:ext cx="8204490"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What can you do to help at home?</a:t>
            </a:r>
            <a:endParaRPr lang="en-US" sz="4000" b="1" cap="none" spc="0" dirty="0">
              <a:ln/>
              <a:solidFill>
                <a:schemeClr val="accent4"/>
              </a:solidFill>
              <a:effectLst/>
            </a:endParaRPr>
          </a:p>
        </p:txBody>
      </p:sp>
      <p:sp>
        <p:nvSpPr>
          <p:cNvPr id="4" name="Rectangle 3">
            <a:extLst>
              <a:ext uri="{FF2B5EF4-FFF2-40B4-BE49-F238E27FC236}">
                <a16:creationId xmlns:a16="http://schemas.microsoft.com/office/drawing/2014/main" id="{4FC21F8A-17F9-497D-8C2D-E7A387235633}"/>
              </a:ext>
            </a:extLst>
          </p:cNvPr>
          <p:cNvSpPr/>
          <p:nvPr/>
        </p:nvSpPr>
        <p:spPr>
          <a:xfrm>
            <a:off x="670337" y="2038154"/>
            <a:ext cx="7803324" cy="1938992"/>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Read! Read! Read as much as possible!</a:t>
            </a:r>
          </a:p>
          <a:p>
            <a:endParaRPr lang="en-GB" sz="2400" dirty="0"/>
          </a:p>
          <a:p>
            <a:r>
              <a:rPr lang="en-GB" sz="2400" dirty="0"/>
              <a:t>Please talk to your child about this upcoming check prior to the week commencing the 10</a:t>
            </a:r>
            <a:r>
              <a:rPr lang="en-GB" sz="2400" baseline="30000" dirty="0"/>
              <a:t>th</a:t>
            </a:r>
            <a:r>
              <a:rPr lang="en-GB" sz="2400" dirty="0"/>
              <a:t> June and you could do some practising at home.</a:t>
            </a:r>
          </a:p>
        </p:txBody>
      </p:sp>
    </p:spTree>
    <p:extLst>
      <p:ext uri="{BB962C8B-B14F-4D97-AF65-F5344CB8AC3E}">
        <p14:creationId xmlns:p14="http://schemas.microsoft.com/office/powerpoint/2010/main" val="2240116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C9FE4D4-C613-44FE-82AD-DD8F479847E9}"/>
              </a:ext>
            </a:extLst>
          </p:cNvPr>
          <p:cNvSpPr/>
          <p:nvPr/>
        </p:nvSpPr>
        <p:spPr>
          <a:xfrm>
            <a:off x="469755" y="528934"/>
            <a:ext cx="8204490"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What can you do to help at home?</a:t>
            </a:r>
            <a:endParaRPr lang="en-US" sz="4000" b="1" cap="none" spc="0" dirty="0">
              <a:ln/>
              <a:solidFill>
                <a:schemeClr val="accent4"/>
              </a:solidFill>
              <a:effectLst/>
            </a:endParaRPr>
          </a:p>
        </p:txBody>
      </p:sp>
      <p:sp>
        <p:nvSpPr>
          <p:cNvPr id="4" name="Rectangle 3">
            <a:extLst>
              <a:ext uri="{FF2B5EF4-FFF2-40B4-BE49-F238E27FC236}">
                <a16:creationId xmlns:a16="http://schemas.microsoft.com/office/drawing/2014/main" id="{4FC21F8A-17F9-497D-8C2D-E7A387235633}"/>
              </a:ext>
            </a:extLst>
          </p:cNvPr>
          <p:cNvSpPr/>
          <p:nvPr/>
        </p:nvSpPr>
        <p:spPr>
          <a:xfrm>
            <a:off x="670338" y="1349041"/>
            <a:ext cx="7803324" cy="4708981"/>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000" dirty="0"/>
              <a:t>Here are some helpful websites:</a:t>
            </a:r>
          </a:p>
          <a:p>
            <a:r>
              <a:rPr lang="en-GB" sz="2000" dirty="0" err="1"/>
              <a:t>Alphablocks</a:t>
            </a:r>
            <a:r>
              <a:rPr lang="en-GB" sz="2000" dirty="0"/>
              <a:t> - lots of videos and games to help with recognising letters and reading. </a:t>
            </a:r>
            <a:r>
              <a:rPr lang="en-GB" sz="2000" dirty="0">
                <a:hlinkClick r:id="rId2"/>
              </a:rPr>
              <a:t>www.bbc.co.uk/cbeebies/shows/alphablocks </a:t>
            </a:r>
            <a:br>
              <a:rPr lang="en-GB" sz="2000" dirty="0"/>
            </a:br>
            <a:br>
              <a:rPr lang="en-GB" sz="2000" dirty="0"/>
            </a:br>
            <a:r>
              <a:rPr lang="en-GB" sz="2000" dirty="0"/>
              <a:t>​Phonics Games - A variety of different interactive games  </a:t>
            </a:r>
            <a:br>
              <a:rPr lang="en-GB" sz="2000" dirty="0"/>
            </a:br>
            <a:r>
              <a:rPr lang="en-GB" sz="2000" dirty="0">
                <a:hlinkClick r:id="rId3"/>
              </a:rPr>
              <a:t>www.ictgames.com/mobilePage/forestPhonics/index.html</a:t>
            </a:r>
            <a:br>
              <a:rPr lang="en-GB" sz="2000" dirty="0"/>
            </a:br>
            <a:r>
              <a:rPr lang="en-GB" sz="2000" dirty="0"/>
              <a:t>​</a:t>
            </a:r>
            <a:br>
              <a:rPr lang="en-GB" sz="2000" dirty="0"/>
            </a:br>
            <a:r>
              <a:rPr lang="en-GB" sz="2000" dirty="0"/>
              <a:t>BBC Bitesize - this game allows your child to listen to the sounds in a word and to pick the correct letter. Then they can see what word they have made with all of the sounds together. </a:t>
            </a:r>
            <a:r>
              <a:rPr lang="en-GB" sz="2000" dirty="0">
                <a:hlinkClick r:id="rId4"/>
              </a:rPr>
              <a:t>www.bbc.co.uk/bitesize/topics/zyfkng8/articles/zt27y4j</a:t>
            </a:r>
            <a:br>
              <a:rPr lang="en-GB" sz="2000" dirty="0"/>
            </a:br>
            <a:br>
              <a:rPr lang="en-GB" sz="2000" dirty="0"/>
            </a:br>
            <a:r>
              <a:rPr lang="en-GB" sz="2000" dirty="0"/>
              <a:t>Phonics play - there are several free games to play that will help your child with their blending and segmenting.</a:t>
            </a:r>
            <a:br>
              <a:rPr lang="en-GB" sz="2000" dirty="0"/>
            </a:br>
            <a:r>
              <a:rPr lang="en-GB" sz="2000" dirty="0">
                <a:hlinkClick r:id="rId5"/>
              </a:rPr>
              <a:t>www.phonicsplay.co.uk/Phase3Menu.htm</a:t>
            </a:r>
            <a:endParaRPr lang="en-GB" sz="2000" dirty="0"/>
          </a:p>
        </p:txBody>
      </p:sp>
    </p:spTree>
    <p:extLst>
      <p:ext uri="{BB962C8B-B14F-4D97-AF65-F5344CB8AC3E}">
        <p14:creationId xmlns:p14="http://schemas.microsoft.com/office/powerpoint/2010/main" val="1693753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C9FE4D4-C613-44FE-82AD-DD8F479847E9}"/>
              </a:ext>
            </a:extLst>
          </p:cNvPr>
          <p:cNvSpPr/>
          <p:nvPr/>
        </p:nvSpPr>
        <p:spPr>
          <a:xfrm>
            <a:off x="522016" y="515681"/>
            <a:ext cx="7327647"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Past paper examples to use at </a:t>
            </a:r>
          </a:p>
          <a:p>
            <a:r>
              <a:rPr lang="en-US" sz="4000" b="1" dirty="0">
                <a:ln/>
                <a:solidFill>
                  <a:schemeClr val="accent4"/>
                </a:solidFill>
              </a:rPr>
              <a:t>home</a:t>
            </a:r>
            <a:endParaRPr lang="en-US" sz="4000" b="1" cap="none" spc="0" dirty="0">
              <a:ln/>
              <a:solidFill>
                <a:schemeClr val="accent4"/>
              </a:solidFill>
              <a:effectLst/>
            </a:endParaRPr>
          </a:p>
        </p:txBody>
      </p:sp>
      <p:sp>
        <p:nvSpPr>
          <p:cNvPr id="4" name="Rectangle 3">
            <a:extLst>
              <a:ext uri="{FF2B5EF4-FFF2-40B4-BE49-F238E27FC236}">
                <a16:creationId xmlns:a16="http://schemas.microsoft.com/office/drawing/2014/main" id="{4FC21F8A-17F9-497D-8C2D-E7A387235633}"/>
              </a:ext>
            </a:extLst>
          </p:cNvPr>
          <p:cNvSpPr/>
          <p:nvPr/>
        </p:nvSpPr>
        <p:spPr>
          <a:xfrm>
            <a:off x="670338" y="1818004"/>
            <a:ext cx="7803324" cy="4524315"/>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r>
              <a:rPr lang="en-GB" sz="2400" dirty="0"/>
              <a:t>You can find all the past papers from previous years on the gov website. Some of these have been used in school and they can also be used as a practise at home.</a:t>
            </a:r>
          </a:p>
          <a:p>
            <a:endParaRPr lang="en-GB" sz="2400" dirty="0"/>
          </a:p>
          <a:p>
            <a:r>
              <a:rPr lang="en-GB" sz="2400" dirty="0"/>
              <a:t>Simply search:</a:t>
            </a:r>
          </a:p>
          <a:p>
            <a:r>
              <a:rPr lang="en-GB" sz="2400" dirty="0"/>
              <a:t>Gov.uk phonics screening 2017</a:t>
            </a:r>
          </a:p>
          <a:p>
            <a:r>
              <a:rPr lang="en-GB" sz="2400" dirty="0"/>
              <a:t>Gov.uk phonics screening 2018</a:t>
            </a:r>
          </a:p>
          <a:p>
            <a:r>
              <a:rPr lang="en-GB" sz="2400" dirty="0"/>
              <a:t>Gov.uk phonics screening 2019</a:t>
            </a:r>
          </a:p>
          <a:p>
            <a:r>
              <a:rPr lang="en-GB" sz="2400" dirty="0"/>
              <a:t>Gov.uk phonics screening 2020</a:t>
            </a:r>
          </a:p>
          <a:p>
            <a:r>
              <a:rPr lang="en-GB" sz="2400" dirty="0"/>
              <a:t>Gov.uk phonics screening 2021</a:t>
            </a:r>
          </a:p>
          <a:p>
            <a:r>
              <a:rPr lang="en-GB" sz="2400" dirty="0"/>
              <a:t>Gov.uk phonics screening 2022</a:t>
            </a:r>
          </a:p>
          <a:p>
            <a:r>
              <a:rPr lang="en-GB" sz="2400" dirty="0"/>
              <a:t>Gov.uk phonics screening 2023</a:t>
            </a:r>
          </a:p>
        </p:txBody>
      </p:sp>
    </p:spTree>
    <p:extLst>
      <p:ext uri="{BB962C8B-B14F-4D97-AF65-F5344CB8AC3E}">
        <p14:creationId xmlns:p14="http://schemas.microsoft.com/office/powerpoint/2010/main" val="267965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C9FE4D4-C613-44FE-82AD-DD8F479847E9}"/>
              </a:ext>
            </a:extLst>
          </p:cNvPr>
          <p:cNvSpPr/>
          <p:nvPr/>
        </p:nvSpPr>
        <p:spPr>
          <a:xfrm>
            <a:off x="2717967" y="2848065"/>
            <a:ext cx="3708066" cy="707886"/>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000" b="1" dirty="0">
                <a:ln/>
                <a:solidFill>
                  <a:schemeClr val="accent4"/>
                </a:solidFill>
              </a:rPr>
              <a:t>Any questions?</a:t>
            </a:r>
            <a:endParaRPr lang="en-US" sz="4000" b="1" cap="none" spc="0" dirty="0">
              <a:ln/>
              <a:solidFill>
                <a:schemeClr val="accent4"/>
              </a:solidFill>
              <a:effectLst/>
            </a:endParaRPr>
          </a:p>
        </p:txBody>
      </p:sp>
    </p:spTree>
    <p:extLst>
      <p:ext uri="{BB962C8B-B14F-4D97-AF65-F5344CB8AC3E}">
        <p14:creationId xmlns:p14="http://schemas.microsoft.com/office/powerpoint/2010/main" val="867955707"/>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758</TotalTime>
  <Words>699</Words>
  <Application>Microsoft Office PowerPoint</Application>
  <PresentationFormat>On-screen Show (4:3)</PresentationFormat>
  <Paragraphs>55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Twinkl</vt:lpstr>
      <vt:lpstr>Twinkl SemiBold</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Laura Buckland</dc:creator>
  <cp:lastModifiedBy>S Mason</cp:lastModifiedBy>
  <cp:revision>67</cp:revision>
  <cp:lastPrinted>2024-06-04T14:46:37Z</cp:lastPrinted>
  <dcterms:created xsi:type="dcterms:W3CDTF">2017-08-08T12:22:41Z</dcterms:created>
  <dcterms:modified xsi:type="dcterms:W3CDTF">2024-06-04T14:52:21Z</dcterms:modified>
</cp:coreProperties>
</file>